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embeddedFontLst>
    <p:embeddedFont>
      <p:font typeface="Arial Black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83">
          <p15:clr>
            <a:srgbClr val="5ACBF0"/>
          </p15:clr>
        </p15:guide>
        <p15:guide id="2" orient="horz" pos="2160">
          <p15:clr>
            <a:srgbClr val="A4A3A4"/>
          </p15:clr>
        </p15:guide>
        <p15:guide id="3" pos="7469">
          <p15:clr>
            <a:srgbClr val="A4A3A4"/>
          </p15:clr>
        </p15:guide>
        <p15:guide id="4" orient="horz" pos="3974">
          <p15:clr>
            <a:srgbClr val="F26B43"/>
          </p15:clr>
        </p15:guide>
        <p15:guide id="5" orient="horz" pos="2092">
          <p15:clr>
            <a:srgbClr val="A4A3A4"/>
          </p15:clr>
        </p15:guide>
        <p15:guide id="6" pos="3840">
          <p15:clr>
            <a:srgbClr val="5ACBF0"/>
          </p15:clr>
        </p15:guide>
        <p15:guide id="7" pos="665">
          <p15:clr>
            <a:srgbClr val="5ACBF0"/>
          </p15:clr>
        </p15:guide>
        <p15:guide id="8" orient="horz" pos="1434">
          <p15:clr>
            <a:srgbClr val="A4A3A4"/>
          </p15:clr>
        </p15:guide>
        <p15:guide id="9" orient="horz" pos="1525">
          <p15:clr>
            <a:srgbClr val="F26B43"/>
          </p15:clr>
        </p15:guide>
        <p15:guide id="10" pos="7287">
          <p15:clr>
            <a:srgbClr val="5ACBF0"/>
          </p15:clr>
        </p15:guide>
        <p15:guide id="11" orient="horz" pos="3385">
          <p15:clr>
            <a:srgbClr val="F26B43"/>
          </p15:clr>
        </p15:guide>
        <p15:guide id="12" orient="horz" pos="3634">
          <p15:clr>
            <a:srgbClr val="A4A3A4"/>
          </p15:clr>
        </p15:guide>
        <p15:guide id="13" pos="4294">
          <p15:clr>
            <a:srgbClr val="5ACBF0"/>
          </p15:clr>
        </p15:guide>
      </p15:sldGuideLst>
    </p:ext>
    <p:ext uri="http://customooxmlschemas.google.com/">
      <go:slidesCustomData xmlns:go="http://customooxmlschemas.google.com/" r:id="rId32" roundtripDataSignature="AMtx7mj7kblT3FRkGJ9c+44LClTS/GIv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2F671A-6884-40EC-AAF5-EB9B46FBAF0C}">
  <a:tblStyle styleId="{CB2F671A-6884-40EC-AAF5-EB9B46FBAF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83"/>
        <p:guide pos="2160" orient="horz"/>
        <p:guide pos="7469"/>
        <p:guide pos="3974" orient="horz"/>
        <p:guide pos="2092" orient="horz"/>
        <p:guide pos="3840"/>
        <p:guide pos="665"/>
        <p:guide pos="1434" orient="horz"/>
        <p:guide pos="1525" orient="horz"/>
        <p:guide pos="7287"/>
        <p:guide pos="3385" orient="horz"/>
        <p:guide pos="3634" orient="horz"/>
        <p:guide pos="429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ialBlack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ffdbb716d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effdbb716d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ffdbb716d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effdbb716d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ffdbb716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effdbb716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ffdbb716d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effdbb716d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ffdbb716d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effdbb716d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ffdbb716d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effdbb716d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ffdbb716d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effdbb716d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ffdbb716d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effdbb716d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55b2f06bf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55b2f06bf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ffdbb716d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effdbb716d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ffdbb716d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effdbb716d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ffdbb716d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effdbb716d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ffdbb716d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effdbb716d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ffdbb716d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effdbb716d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ffdbb716d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effdbb716d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ffdbb716d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effdbb716d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B9798"/>
              </a:buClr>
              <a:buSzPts val="2400"/>
              <a:buNone/>
              <a:defRPr sz="2400">
                <a:solidFill>
                  <a:srgbClr val="8B979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2000"/>
              <a:buNone/>
              <a:defRPr sz="2000">
                <a:solidFill>
                  <a:srgbClr val="8B979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800"/>
              <a:buNone/>
              <a:defRPr sz="1800">
                <a:solidFill>
                  <a:srgbClr val="8B979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Ahn-seongjun/DS_team2" TargetMode="External"/><Relationship Id="rId4" Type="http://schemas.openxmlformats.org/officeDocument/2006/relationships/hyperlink" Target="https://www.kaggle.com/sakshigoyal7/credit-card-customer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hyperlink" Target="https://github.com/Ahn-seongjun/DS_team2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6565900" y="1117600"/>
            <a:ext cx="6819900" cy="6324600"/>
          </a:xfrm>
          <a:custGeom>
            <a:rect b="b" l="l" r="r" t="t"/>
            <a:pathLst>
              <a:path extrusionOk="0" h="5834375" w="4892040">
                <a:moveTo>
                  <a:pt x="4808806" y="630"/>
                </a:moveTo>
                <a:cubicBezTo>
                  <a:pt x="4845391" y="10212"/>
                  <a:pt x="4870323" y="130727"/>
                  <a:pt x="4892040" y="474770"/>
                </a:cubicBezTo>
                <a:lnTo>
                  <a:pt x="4794333" y="578504"/>
                </a:lnTo>
                <a:lnTo>
                  <a:pt x="4818820" y="594829"/>
                </a:lnTo>
                <a:cubicBezTo>
                  <a:pt x="4842366" y="689014"/>
                  <a:pt x="4810118" y="552058"/>
                  <a:pt x="4837108" y="731989"/>
                </a:cubicBezTo>
                <a:cubicBezTo>
                  <a:pt x="4841277" y="759779"/>
                  <a:pt x="4849885" y="786730"/>
                  <a:pt x="4855396" y="814285"/>
                </a:cubicBezTo>
                <a:cubicBezTo>
                  <a:pt x="4859032" y="832465"/>
                  <a:pt x="4861492" y="850861"/>
                  <a:pt x="4864540" y="869149"/>
                </a:cubicBezTo>
                <a:cubicBezTo>
                  <a:pt x="4885963" y="1726086"/>
                  <a:pt x="4903452" y="1827533"/>
                  <a:pt x="4882828" y="2542501"/>
                </a:cubicBezTo>
                <a:cubicBezTo>
                  <a:pt x="4879220" y="2667566"/>
                  <a:pt x="4870491" y="2792430"/>
                  <a:pt x="4864540" y="2917405"/>
                </a:cubicBezTo>
                <a:cubicBezTo>
                  <a:pt x="4861347" y="2984454"/>
                  <a:pt x="4868560" y="3052751"/>
                  <a:pt x="4855396" y="3118573"/>
                </a:cubicBezTo>
                <a:cubicBezTo>
                  <a:pt x="4827959" y="3255760"/>
                  <a:pt x="4834159" y="3215966"/>
                  <a:pt x="4809676" y="3402037"/>
                </a:cubicBezTo>
                <a:cubicBezTo>
                  <a:pt x="4802870" y="3453764"/>
                  <a:pt x="4795974" y="3505514"/>
                  <a:pt x="4791388" y="3557485"/>
                </a:cubicBezTo>
                <a:cubicBezTo>
                  <a:pt x="4786826" y="3609190"/>
                  <a:pt x="4785292" y="3661117"/>
                  <a:pt x="4782244" y="3712933"/>
                </a:cubicBezTo>
                <a:cubicBezTo>
                  <a:pt x="4785292" y="3834853"/>
                  <a:pt x="4787749" y="3956789"/>
                  <a:pt x="4791388" y="4078693"/>
                </a:cubicBezTo>
                <a:cubicBezTo>
                  <a:pt x="4793845" y="4161009"/>
                  <a:pt x="4800532" y="4243229"/>
                  <a:pt x="4800532" y="4325581"/>
                </a:cubicBezTo>
                <a:cubicBezTo>
                  <a:pt x="4800532" y="4382077"/>
                  <a:pt x="4787709" y="4525180"/>
                  <a:pt x="4782244" y="4590757"/>
                </a:cubicBezTo>
                <a:cubicBezTo>
                  <a:pt x="4785292" y="4813261"/>
                  <a:pt x="4786274" y="5035803"/>
                  <a:pt x="4791388" y="5258269"/>
                </a:cubicBezTo>
                <a:cubicBezTo>
                  <a:pt x="4795240" y="5425825"/>
                  <a:pt x="4821190" y="5394080"/>
                  <a:pt x="4782244" y="5596597"/>
                </a:cubicBezTo>
                <a:cubicBezTo>
                  <a:pt x="4779802" y="5609296"/>
                  <a:pt x="4763228" y="5614211"/>
                  <a:pt x="4754812" y="5624029"/>
                </a:cubicBezTo>
                <a:cubicBezTo>
                  <a:pt x="4744894" y="5635600"/>
                  <a:pt x="4737416" y="5649136"/>
                  <a:pt x="4727380" y="5660605"/>
                </a:cubicBezTo>
                <a:cubicBezTo>
                  <a:pt x="4716026" y="5673581"/>
                  <a:pt x="4705985" y="5689007"/>
                  <a:pt x="4690804" y="5697181"/>
                </a:cubicBezTo>
                <a:cubicBezTo>
                  <a:pt x="4641023" y="5723986"/>
                  <a:pt x="4560538" y="5732879"/>
                  <a:pt x="4507924" y="5742901"/>
                </a:cubicBezTo>
                <a:cubicBezTo>
                  <a:pt x="4371567" y="5768874"/>
                  <a:pt x="4460333" y="5757203"/>
                  <a:pt x="4315900" y="5770333"/>
                </a:cubicBezTo>
                <a:cubicBezTo>
                  <a:pt x="4291516" y="5776429"/>
                  <a:pt x="4267540" y="5784489"/>
                  <a:pt x="4242748" y="5788621"/>
                </a:cubicBezTo>
                <a:cubicBezTo>
                  <a:pt x="4113383" y="5810182"/>
                  <a:pt x="4057637" y="5808951"/>
                  <a:pt x="3922708" y="5816053"/>
                </a:cubicBezTo>
                <a:cubicBezTo>
                  <a:pt x="3877324" y="5821726"/>
                  <a:pt x="3778176" y="5835140"/>
                  <a:pt x="3739828" y="5834341"/>
                </a:cubicBezTo>
                <a:cubicBezTo>
                  <a:pt x="3629955" y="5832052"/>
                  <a:pt x="3520372" y="5822149"/>
                  <a:pt x="3410644" y="5816053"/>
                </a:cubicBezTo>
                <a:cubicBezTo>
                  <a:pt x="3346636" y="5797765"/>
                  <a:pt x="3281394" y="5783345"/>
                  <a:pt x="3218620" y="5761189"/>
                </a:cubicBezTo>
                <a:cubicBezTo>
                  <a:pt x="3177467" y="5746664"/>
                  <a:pt x="3140267" y="5722533"/>
                  <a:pt x="3099748" y="5706325"/>
                </a:cubicBezTo>
                <a:cubicBezTo>
                  <a:pt x="3059507" y="5690229"/>
                  <a:pt x="2982339" y="5677357"/>
                  <a:pt x="2944300" y="5669749"/>
                </a:cubicBezTo>
                <a:cubicBezTo>
                  <a:pt x="2874196" y="5672797"/>
                  <a:pt x="2803678" y="5670694"/>
                  <a:pt x="2733988" y="5678893"/>
                </a:cubicBezTo>
                <a:cubicBezTo>
                  <a:pt x="2699473" y="5682954"/>
                  <a:pt x="2667119" y="5697896"/>
                  <a:pt x="2633404" y="5706325"/>
                </a:cubicBezTo>
                <a:cubicBezTo>
                  <a:pt x="2593953" y="5716188"/>
                  <a:pt x="2554156" y="5724613"/>
                  <a:pt x="2514532" y="5733757"/>
                </a:cubicBezTo>
                <a:lnTo>
                  <a:pt x="2084764" y="5724613"/>
                </a:lnTo>
                <a:cubicBezTo>
                  <a:pt x="2054151" y="5723539"/>
                  <a:pt x="2023850" y="5718013"/>
                  <a:pt x="1993324" y="5715469"/>
                </a:cubicBezTo>
                <a:cubicBezTo>
                  <a:pt x="1950691" y="5711916"/>
                  <a:pt x="1908056" y="5708001"/>
                  <a:pt x="1865308" y="5706325"/>
                </a:cubicBezTo>
                <a:cubicBezTo>
                  <a:pt x="1752577" y="5701904"/>
                  <a:pt x="1639756" y="5700229"/>
                  <a:pt x="1526980" y="5697181"/>
                </a:cubicBezTo>
                <a:lnTo>
                  <a:pt x="1334956" y="5669749"/>
                </a:lnTo>
                <a:cubicBezTo>
                  <a:pt x="1298294" y="5664194"/>
                  <a:pt x="1262118" y="5655213"/>
                  <a:pt x="1225228" y="5651461"/>
                </a:cubicBezTo>
                <a:cubicBezTo>
                  <a:pt x="1082192" y="5636915"/>
                  <a:pt x="795460" y="5614885"/>
                  <a:pt x="795460" y="5614885"/>
                </a:cubicBezTo>
                <a:cubicBezTo>
                  <a:pt x="691656" y="5625812"/>
                  <a:pt x="562312" y="5642317"/>
                  <a:pt x="457132" y="5642317"/>
                </a:cubicBezTo>
                <a:cubicBezTo>
                  <a:pt x="405226" y="5642317"/>
                  <a:pt x="353500" y="5636221"/>
                  <a:pt x="301684" y="5633173"/>
                </a:cubicBezTo>
                <a:cubicBezTo>
                  <a:pt x="286444" y="5630125"/>
                  <a:pt x="270958" y="5628118"/>
                  <a:pt x="255964" y="5624029"/>
                </a:cubicBezTo>
                <a:cubicBezTo>
                  <a:pt x="237366" y="5618957"/>
                  <a:pt x="220115" y="5608910"/>
                  <a:pt x="201100" y="5605741"/>
                </a:cubicBezTo>
                <a:lnTo>
                  <a:pt x="146236" y="5596597"/>
                </a:lnTo>
                <a:cubicBezTo>
                  <a:pt x="134768" y="5594512"/>
                  <a:pt x="119071" y="5569837"/>
                  <a:pt x="108724" y="5553772"/>
                </a:cubicBezTo>
                <a:lnTo>
                  <a:pt x="108471" y="5553401"/>
                </a:lnTo>
                <a:lnTo>
                  <a:pt x="0" y="5668562"/>
                </a:lnTo>
                <a:cubicBezTo>
                  <a:pt x="108966" y="5193074"/>
                  <a:pt x="217932" y="4717586"/>
                  <a:pt x="658368" y="4196378"/>
                </a:cubicBezTo>
                <a:cubicBezTo>
                  <a:pt x="1098804" y="3675170"/>
                  <a:pt x="2200656" y="3035090"/>
                  <a:pt x="2642616" y="2541314"/>
                </a:cubicBezTo>
                <a:cubicBezTo>
                  <a:pt x="3084576" y="2047538"/>
                  <a:pt x="3002280" y="1597958"/>
                  <a:pt x="3310128" y="1233722"/>
                </a:cubicBezTo>
                <a:cubicBezTo>
                  <a:pt x="3617976" y="869486"/>
                  <a:pt x="4226052" y="482390"/>
                  <a:pt x="4489704" y="355898"/>
                </a:cubicBezTo>
                <a:cubicBezTo>
                  <a:pt x="4654486" y="276841"/>
                  <a:pt x="4747831" y="-15339"/>
                  <a:pt x="4808806" y="63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5710377" y="1773637"/>
            <a:ext cx="8127999" cy="6324600"/>
          </a:xfrm>
          <a:custGeom>
            <a:rect b="b" l="l" r="r" t="t"/>
            <a:pathLst>
              <a:path extrusionOk="0" h="5834375" w="4892040">
                <a:moveTo>
                  <a:pt x="4808806" y="630"/>
                </a:moveTo>
                <a:cubicBezTo>
                  <a:pt x="4845391" y="10212"/>
                  <a:pt x="4870323" y="130727"/>
                  <a:pt x="4892040" y="474770"/>
                </a:cubicBezTo>
                <a:lnTo>
                  <a:pt x="4794333" y="578504"/>
                </a:lnTo>
                <a:lnTo>
                  <a:pt x="4818820" y="594829"/>
                </a:lnTo>
                <a:cubicBezTo>
                  <a:pt x="4842366" y="689014"/>
                  <a:pt x="4810118" y="552058"/>
                  <a:pt x="4837108" y="731989"/>
                </a:cubicBezTo>
                <a:cubicBezTo>
                  <a:pt x="4841277" y="759779"/>
                  <a:pt x="4849885" y="786730"/>
                  <a:pt x="4855396" y="814285"/>
                </a:cubicBezTo>
                <a:cubicBezTo>
                  <a:pt x="4859032" y="832465"/>
                  <a:pt x="4861492" y="850861"/>
                  <a:pt x="4864540" y="869149"/>
                </a:cubicBezTo>
                <a:cubicBezTo>
                  <a:pt x="4885963" y="1726086"/>
                  <a:pt x="4903452" y="1827533"/>
                  <a:pt x="4882828" y="2542501"/>
                </a:cubicBezTo>
                <a:cubicBezTo>
                  <a:pt x="4879220" y="2667566"/>
                  <a:pt x="4870491" y="2792430"/>
                  <a:pt x="4864540" y="2917405"/>
                </a:cubicBezTo>
                <a:cubicBezTo>
                  <a:pt x="4861347" y="2984454"/>
                  <a:pt x="4868560" y="3052751"/>
                  <a:pt x="4855396" y="3118573"/>
                </a:cubicBezTo>
                <a:cubicBezTo>
                  <a:pt x="4827959" y="3255760"/>
                  <a:pt x="4834159" y="3215966"/>
                  <a:pt x="4809676" y="3402037"/>
                </a:cubicBezTo>
                <a:cubicBezTo>
                  <a:pt x="4802870" y="3453764"/>
                  <a:pt x="4795974" y="3505514"/>
                  <a:pt x="4791388" y="3557485"/>
                </a:cubicBezTo>
                <a:cubicBezTo>
                  <a:pt x="4786826" y="3609190"/>
                  <a:pt x="4785292" y="3661117"/>
                  <a:pt x="4782244" y="3712933"/>
                </a:cubicBezTo>
                <a:cubicBezTo>
                  <a:pt x="4785292" y="3834853"/>
                  <a:pt x="4787749" y="3956789"/>
                  <a:pt x="4791388" y="4078693"/>
                </a:cubicBezTo>
                <a:cubicBezTo>
                  <a:pt x="4793845" y="4161009"/>
                  <a:pt x="4800532" y="4243229"/>
                  <a:pt x="4800532" y="4325581"/>
                </a:cubicBezTo>
                <a:cubicBezTo>
                  <a:pt x="4800532" y="4382077"/>
                  <a:pt x="4787709" y="4525180"/>
                  <a:pt x="4782244" y="4590757"/>
                </a:cubicBezTo>
                <a:cubicBezTo>
                  <a:pt x="4785292" y="4813261"/>
                  <a:pt x="4786274" y="5035803"/>
                  <a:pt x="4791388" y="5258269"/>
                </a:cubicBezTo>
                <a:cubicBezTo>
                  <a:pt x="4795240" y="5425825"/>
                  <a:pt x="4821190" y="5394080"/>
                  <a:pt x="4782244" y="5596597"/>
                </a:cubicBezTo>
                <a:cubicBezTo>
                  <a:pt x="4779802" y="5609296"/>
                  <a:pt x="4763228" y="5614211"/>
                  <a:pt x="4754812" y="5624029"/>
                </a:cubicBezTo>
                <a:cubicBezTo>
                  <a:pt x="4744894" y="5635600"/>
                  <a:pt x="4737416" y="5649136"/>
                  <a:pt x="4727380" y="5660605"/>
                </a:cubicBezTo>
                <a:cubicBezTo>
                  <a:pt x="4716026" y="5673581"/>
                  <a:pt x="4705985" y="5689007"/>
                  <a:pt x="4690804" y="5697181"/>
                </a:cubicBezTo>
                <a:cubicBezTo>
                  <a:pt x="4641023" y="5723986"/>
                  <a:pt x="4560538" y="5732879"/>
                  <a:pt x="4507924" y="5742901"/>
                </a:cubicBezTo>
                <a:cubicBezTo>
                  <a:pt x="4371567" y="5768874"/>
                  <a:pt x="4460333" y="5757203"/>
                  <a:pt x="4315900" y="5770333"/>
                </a:cubicBezTo>
                <a:cubicBezTo>
                  <a:pt x="4291516" y="5776429"/>
                  <a:pt x="4267540" y="5784489"/>
                  <a:pt x="4242748" y="5788621"/>
                </a:cubicBezTo>
                <a:cubicBezTo>
                  <a:pt x="4113383" y="5810182"/>
                  <a:pt x="4057637" y="5808951"/>
                  <a:pt x="3922708" y="5816053"/>
                </a:cubicBezTo>
                <a:cubicBezTo>
                  <a:pt x="3877324" y="5821726"/>
                  <a:pt x="3778176" y="5835140"/>
                  <a:pt x="3739828" y="5834341"/>
                </a:cubicBezTo>
                <a:cubicBezTo>
                  <a:pt x="3629955" y="5832052"/>
                  <a:pt x="3520372" y="5822149"/>
                  <a:pt x="3410644" y="5816053"/>
                </a:cubicBezTo>
                <a:cubicBezTo>
                  <a:pt x="3346636" y="5797765"/>
                  <a:pt x="3281394" y="5783345"/>
                  <a:pt x="3218620" y="5761189"/>
                </a:cubicBezTo>
                <a:cubicBezTo>
                  <a:pt x="3177467" y="5746664"/>
                  <a:pt x="3140267" y="5722533"/>
                  <a:pt x="3099748" y="5706325"/>
                </a:cubicBezTo>
                <a:cubicBezTo>
                  <a:pt x="3059507" y="5690229"/>
                  <a:pt x="2982339" y="5677357"/>
                  <a:pt x="2944300" y="5669749"/>
                </a:cubicBezTo>
                <a:cubicBezTo>
                  <a:pt x="2874196" y="5672797"/>
                  <a:pt x="2803678" y="5670694"/>
                  <a:pt x="2733988" y="5678893"/>
                </a:cubicBezTo>
                <a:cubicBezTo>
                  <a:pt x="2699473" y="5682954"/>
                  <a:pt x="2667119" y="5697896"/>
                  <a:pt x="2633404" y="5706325"/>
                </a:cubicBezTo>
                <a:cubicBezTo>
                  <a:pt x="2593953" y="5716188"/>
                  <a:pt x="2554156" y="5724613"/>
                  <a:pt x="2514532" y="5733757"/>
                </a:cubicBezTo>
                <a:lnTo>
                  <a:pt x="2084764" y="5724613"/>
                </a:lnTo>
                <a:cubicBezTo>
                  <a:pt x="2054151" y="5723539"/>
                  <a:pt x="2023850" y="5718013"/>
                  <a:pt x="1993324" y="5715469"/>
                </a:cubicBezTo>
                <a:cubicBezTo>
                  <a:pt x="1950691" y="5711916"/>
                  <a:pt x="1908056" y="5708001"/>
                  <a:pt x="1865308" y="5706325"/>
                </a:cubicBezTo>
                <a:cubicBezTo>
                  <a:pt x="1752577" y="5701904"/>
                  <a:pt x="1639756" y="5700229"/>
                  <a:pt x="1526980" y="5697181"/>
                </a:cubicBezTo>
                <a:lnTo>
                  <a:pt x="1334956" y="5669749"/>
                </a:lnTo>
                <a:cubicBezTo>
                  <a:pt x="1298294" y="5664194"/>
                  <a:pt x="1262118" y="5655213"/>
                  <a:pt x="1225228" y="5651461"/>
                </a:cubicBezTo>
                <a:cubicBezTo>
                  <a:pt x="1082192" y="5636915"/>
                  <a:pt x="795460" y="5614885"/>
                  <a:pt x="795460" y="5614885"/>
                </a:cubicBezTo>
                <a:cubicBezTo>
                  <a:pt x="691656" y="5625812"/>
                  <a:pt x="562312" y="5642317"/>
                  <a:pt x="457132" y="5642317"/>
                </a:cubicBezTo>
                <a:cubicBezTo>
                  <a:pt x="405226" y="5642317"/>
                  <a:pt x="353500" y="5636221"/>
                  <a:pt x="301684" y="5633173"/>
                </a:cubicBezTo>
                <a:cubicBezTo>
                  <a:pt x="286444" y="5630125"/>
                  <a:pt x="270958" y="5628118"/>
                  <a:pt x="255964" y="5624029"/>
                </a:cubicBezTo>
                <a:cubicBezTo>
                  <a:pt x="237366" y="5618957"/>
                  <a:pt x="220115" y="5608910"/>
                  <a:pt x="201100" y="5605741"/>
                </a:cubicBezTo>
                <a:lnTo>
                  <a:pt x="146236" y="5596597"/>
                </a:lnTo>
                <a:cubicBezTo>
                  <a:pt x="134768" y="5594512"/>
                  <a:pt x="119071" y="5569837"/>
                  <a:pt x="108724" y="5553772"/>
                </a:cubicBezTo>
                <a:lnTo>
                  <a:pt x="108471" y="5553401"/>
                </a:lnTo>
                <a:lnTo>
                  <a:pt x="0" y="5668562"/>
                </a:lnTo>
                <a:cubicBezTo>
                  <a:pt x="108966" y="5193074"/>
                  <a:pt x="217932" y="4717586"/>
                  <a:pt x="658368" y="4196378"/>
                </a:cubicBezTo>
                <a:cubicBezTo>
                  <a:pt x="1098804" y="3675170"/>
                  <a:pt x="2162437" y="3081952"/>
                  <a:pt x="2642616" y="2541314"/>
                </a:cubicBezTo>
                <a:cubicBezTo>
                  <a:pt x="3122795" y="2000676"/>
                  <a:pt x="3231595" y="1316784"/>
                  <a:pt x="3539443" y="952548"/>
                </a:cubicBezTo>
                <a:cubicBezTo>
                  <a:pt x="3847291" y="588312"/>
                  <a:pt x="4226052" y="482390"/>
                  <a:pt x="4489704" y="355898"/>
                </a:cubicBezTo>
                <a:cubicBezTo>
                  <a:pt x="4654486" y="276841"/>
                  <a:pt x="4747831" y="-15339"/>
                  <a:pt x="4808806" y="630"/>
                </a:cubicBezTo>
                <a:close/>
              </a:path>
            </a:pathLst>
          </a:custGeom>
          <a:solidFill>
            <a:srgbClr val="CAE3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539799" y="1381550"/>
            <a:ext cx="7112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chemeClr val="dk1"/>
                </a:solidFill>
              </a:rPr>
              <a:t>카드사 이탈 고객 예측 머신러닝 모델링</a:t>
            </a:r>
            <a:endParaRPr b="1"/>
          </a:p>
        </p:txBody>
      </p:sp>
      <p:sp>
        <p:nvSpPr>
          <p:cNvPr id="92" name="Google Shape;92;p1"/>
          <p:cNvSpPr txBox="1"/>
          <p:nvPr/>
        </p:nvSpPr>
        <p:spPr>
          <a:xfrm>
            <a:off x="2734284" y="3858400"/>
            <a:ext cx="6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2조_김희진</a:t>
            </a:r>
            <a:r>
              <a:rPr lang="ko-KR" sz="2000">
                <a:solidFill>
                  <a:schemeClr val="dk1"/>
                </a:solidFill>
              </a:rPr>
              <a:t>/김용호/문세웅/박민지/안영훈</a:t>
            </a: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sz="2000">
                <a:solidFill>
                  <a:schemeClr val="dk1"/>
                </a:solidFill>
              </a:rPr>
              <a:t>안성준</a:t>
            </a: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636812">
            <a:off x="9380451" y="4276838"/>
            <a:ext cx="1404405" cy="12754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은행 수표"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38" y="177312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신용 카드" id="95" name="Google Shape;9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195220">
            <a:off x="913593" y="662028"/>
            <a:ext cx="1404405" cy="127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4848" y="2787744"/>
            <a:ext cx="1763274" cy="17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fdbb716d_0_28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effdbb716d_0_28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50" name="Google Shape;250;geffdbb716d_0_28"/>
          <p:cNvSpPr txBox="1"/>
          <p:nvPr/>
        </p:nvSpPr>
        <p:spPr>
          <a:xfrm>
            <a:off x="766796" y="1437425"/>
            <a:ext cx="591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6. 수치형 변수 간 상관관계 파악 (1) 히트맵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effdbb716d_0_28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252" name="Google Shape;252;geffdbb716d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effdbb716d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350" y="1899125"/>
            <a:ext cx="5228902" cy="41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effdbb716d_0_28"/>
          <p:cNvSpPr txBox="1"/>
          <p:nvPr/>
        </p:nvSpPr>
        <p:spPr>
          <a:xfrm>
            <a:off x="6816725" y="2013550"/>
            <a:ext cx="4995000" cy="54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1) </a:t>
            </a:r>
            <a:r>
              <a:rPr b="1" lang="ko-KR">
                <a:solidFill>
                  <a:schemeClr val="dk1"/>
                </a:solidFill>
              </a:rPr>
              <a:t>Month_on_book</a:t>
            </a:r>
            <a:r>
              <a:rPr lang="ko-KR">
                <a:solidFill>
                  <a:schemeClr val="dk1"/>
                </a:solidFill>
              </a:rPr>
              <a:t>과 </a:t>
            </a:r>
            <a:r>
              <a:rPr b="1" lang="ko-KR">
                <a:solidFill>
                  <a:schemeClr val="dk1"/>
                </a:solidFill>
              </a:rPr>
              <a:t>Customer_Age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상관계수는 0.79로 높지만, 삭제 X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각각의 피처 할부기간, 고객 나이를 의미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도메인 관점에서 분석하면 각각의 상관관계가 없기때문에 삭제하지 않음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2) 같은 변수에서 파생된 변수 들은 상관관계 낮더라도 drop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</a:rPr>
              <a:t>1. 'Avg_Open_To_Buy' = 'Credit_Limit' - 'Total_Revolving_Bal'</a:t>
            </a:r>
            <a:endParaRPr sz="1050">
              <a:solidFill>
                <a:schemeClr val="dk1"/>
              </a:solidFill>
            </a:endParaRPr>
          </a:p>
          <a:p>
            <a:pPr indent="266700" lvl="0" marL="190500" marR="19050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</a:rPr>
              <a:t>2. 'Avg_Utilization_Ratio' = 'Total_Revolving_Bal'/ 'Credit_Limit'</a:t>
            </a:r>
            <a:endParaRPr sz="105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</a:rPr>
              <a:t>3. Total_Trans_Amt와 Total_Trans_Ct </a:t>
            </a:r>
            <a:endParaRPr sz="10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marR="7620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327660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190500" marR="1905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ffdbb716d_0_36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effdbb716d_0_36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61" name="Google Shape;261;geffdbb716d_0_36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262" name="Google Shape;262;geffdbb716d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effdbb716d_0_36"/>
          <p:cNvSpPr txBox="1"/>
          <p:nvPr/>
        </p:nvSpPr>
        <p:spPr>
          <a:xfrm>
            <a:off x="766800" y="1437425"/>
            <a:ext cx="91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6. 수치형 변수 간 상관관계 파악 (2) 파생변수와 타겟 변수간의 상관관계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effdbb716d_0_36"/>
          <p:cNvSpPr txBox="1"/>
          <p:nvPr/>
        </p:nvSpPr>
        <p:spPr>
          <a:xfrm>
            <a:off x="1151000" y="1972250"/>
            <a:ext cx="7034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타겟 변수인 </a:t>
            </a:r>
            <a:r>
              <a:rPr b="1" lang="ko-KR">
                <a:solidFill>
                  <a:schemeClr val="dk1"/>
                </a:solidFill>
              </a:rPr>
              <a:t>Attrition_Flag(범주형)과 수치형 피처 변수들의 상관관계를 파악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범주형 - 수치형 </a:t>
            </a:r>
            <a:r>
              <a:rPr lang="ko-KR">
                <a:solidFill>
                  <a:schemeClr val="dk1"/>
                </a:solidFill>
              </a:rPr>
              <a:t>상관계수를 파악하기 위해 pointbiserialr 사용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5" name="Google Shape;265;geffdbb716d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250" y="2849750"/>
            <a:ext cx="6781098" cy="35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ffdbb716d_0_44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effdbb716d_0_44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72" name="Google Shape;272;geffdbb716d_0_44"/>
          <p:cNvSpPr txBox="1"/>
          <p:nvPr/>
        </p:nvSpPr>
        <p:spPr>
          <a:xfrm>
            <a:off x="766820" y="1437425"/>
            <a:ext cx="1031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6. 수치형 변수 간 상관관계 파악 (3) 타겟과의 상관도가 낮은 피처는 drop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73" name="Google Shape;273;geffdbb716d_0_44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274" name="Google Shape;274;geffdbb716d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effdbb716d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0" y="2317788"/>
            <a:ext cx="89725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ffdbb716d_0_52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effdbb716d_0_52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82" name="Google Shape;282;geffdbb716d_0_52"/>
          <p:cNvSpPr txBox="1"/>
          <p:nvPr/>
        </p:nvSpPr>
        <p:spPr>
          <a:xfrm>
            <a:off x="766797" y="1437425"/>
            <a:ext cx="62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7. 편향된 피처 데이터 로그 변환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ffdbb716d_0_52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284" name="Google Shape;284;geffdbb716d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effdbb716d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700" y="2873950"/>
            <a:ext cx="3665026" cy="33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effdbb716d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3750" y="2982275"/>
            <a:ext cx="3593600" cy="305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effdbb716d_0_52"/>
          <p:cNvSpPr txBox="1"/>
          <p:nvPr/>
        </p:nvSpPr>
        <p:spPr>
          <a:xfrm>
            <a:off x="1025150" y="1902975"/>
            <a:ext cx="70341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50">
                <a:solidFill>
                  <a:schemeClr val="dk1"/>
                </a:solidFill>
                <a:highlight>
                  <a:srgbClr val="FFFFFE"/>
                </a:highlight>
              </a:rPr>
              <a:t># 편향이 심한 Credit_Limit은 로그 변환을 해주도록한다.</a:t>
            </a:r>
            <a:endParaRPr sz="15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50">
                <a:solidFill>
                  <a:schemeClr val="dk1"/>
                </a:solidFill>
                <a:highlight>
                  <a:srgbClr val="FFFFFE"/>
                </a:highlight>
              </a:rPr>
              <a:t>df["Credit_Limit"]=np.log1p(df["Credit_Limit"])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ffdbb716d_0_60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effdbb716d_0_60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94" name="Google Shape;294;geffdbb716d_0_60"/>
          <p:cNvSpPr txBox="1"/>
          <p:nvPr/>
        </p:nvSpPr>
        <p:spPr>
          <a:xfrm>
            <a:off x="766785" y="1437425"/>
            <a:ext cx="401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8</a:t>
            </a: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2400">
                <a:solidFill>
                  <a:schemeClr val="dk1"/>
                </a:solidFill>
              </a:rPr>
              <a:t>Standard Scaling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effdbb716d_0_60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296" name="Google Shape;296;geffdbb716d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effdbb716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0" y="2284825"/>
            <a:ext cx="8618849" cy="4157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effdbb716d_0_60"/>
          <p:cNvSpPr txBox="1"/>
          <p:nvPr/>
        </p:nvSpPr>
        <p:spPr>
          <a:xfrm>
            <a:off x="1151025" y="1902975"/>
            <a:ext cx="7034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50">
                <a:solidFill>
                  <a:schemeClr val="dk1"/>
                </a:solidFill>
                <a:highlight>
                  <a:srgbClr val="FFFFFE"/>
                </a:highlight>
              </a:rPr>
              <a:t>수치형 변수를 표준화 스케일링을 진행</a:t>
            </a:r>
            <a:endParaRPr sz="15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ffdbb716d_0_68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effdbb716d_0_68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05" name="Google Shape;305;geffdbb716d_0_68"/>
          <p:cNvSpPr txBox="1"/>
          <p:nvPr/>
        </p:nvSpPr>
        <p:spPr>
          <a:xfrm>
            <a:off x="766784" y="1437425"/>
            <a:ext cx="37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8. 전처리 과정을 함수화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ffdbb716d_0_68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307" name="Google Shape;307;geffdbb716d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effdbb716d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7" y="1899125"/>
            <a:ext cx="4714753" cy="457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effdbb716d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000" y="2100450"/>
            <a:ext cx="5051949" cy="3540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effdbb716d_0_68"/>
          <p:cNvSpPr txBox="1"/>
          <p:nvPr/>
        </p:nvSpPr>
        <p:spPr>
          <a:xfrm>
            <a:off x="6096000" y="5768975"/>
            <a:ext cx="59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향후 입력되는 데이터를 바로 전처리 할 수 있도록 전처리 과정을 하나의 함수화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ffdbb716d_0_76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effdbb716d_0_76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17" name="Google Shape;317;geffdbb716d_0_76"/>
          <p:cNvSpPr txBox="1"/>
          <p:nvPr/>
        </p:nvSpPr>
        <p:spPr>
          <a:xfrm>
            <a:off x="766774" y="1437425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10. 모델링 (1) Score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effdbb716d_0_76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319" name="Google Shape;319;geffdbb716d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effdbb716d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0" y="1979477"/>
            <a:ext cx="6377928" cy="38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effdbb716d_0_76"/>
          <p:cNvSpPr txBox="1"/>
          <p:nvPr/>
        </p:nvSpPr>
        <p:spPr>
          <a:xfrm>
            <a:off x="6208200" y="1899125"/>
            <a:ext cx="5983800" cy="391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get_clf_eval</a:t>
            </a:r>
            <a:r>
              <a:rPr b="1" lang="ko-KR">
                <a:solidFill>
                  <a:schemeClr val="dk1"/>
                </a:solidFill>
                <a:highlight>
                  <a:srgbClr val="F2F2F2"/>
                </a:highlight>
              </a:rPr>
              <a:t> </a:t>
            </a:r>
            <a:r>
              <a:rPr b="1" lang="ko-KR">
                <a:solidFill>
                  <a:schemeClr val="dk1"/>
                </a:solidFill>
              </a:rPr>
              <a:t>함수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모델의 성능 ( 정확도, 재현율, 정밀도, F1) 을 측정할 함수를 미리 설정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성능 측정 지표 설정 기준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Both"/>
            </a:pPr>
            <a:r>
              <a:rPr b="1" lang="ko-KR">
                <a:solidFill>
                  <a:schemeClr val="dk1"/>
                </a:solidFill>
              </a:rPr>
              <a:t>정확도 신뢰 불가	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우리가 선택한 데이터는 타겟 비율이 85:15 정도로 편향이 있어서 정확도는 높게 나올수 밖에 없는 데이터라 정확도는 신뢰할 수 없기 때문에 정확도 보다는 재현율과 정밀도를 관찰하였다.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Both"/>
            </a:pPr>
            <a:r>
              <a:rPr b="1" lang="ko-KR">
                <a:solidFill>
                  <a:schemeClr val="dk1"/>
                </a:solidFill>
              </a:rPr>
              <a:t>정밀도 0.75 유지 &amp; 재현율을 높이는 방향 </a:t>
            </a:r>
            <a:r>
              <a:rPr b="1" lang="ko-KR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ko-KR">
                <a:solidFill>
                  <a:schemeClr val="dk1"/>
                </a:solidFill>
              </a:rPr>
              <a:t>잔존고객을 이탈고객으로 판단하였을 경우에는 손실이 없으나, 이탈고객(양성)을 잔존(음성)으로 잘못 판단하였을 경우에는 손실이 크기 때문에, 재현율을 중점으로 관측하였다. </a:t>
            </a:r>
            <a:r>
              <a:rPr b="1" lang="ko-KR">
                <a:solidFill>
                  <a:schemeClr val="dk1"/>
                </a:solidFill>
              </a:rPr>
              <a:t>정밀도가 0.75이상이면서도 재현율의 성능을 높이기 위해 하이퍼 파라미터를 조정하였다.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ffdbb716d_0_84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effdbb716d_0_84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28" name="Google Shape;328;geffdbb716d_0_84"/>
          <p:cNvSpPr txBox="1"/>
          <p:nvPr/>
        </p:nvSpPr>
        <p:spPr>
          <a:xfrm>
            <a:off x="766773" y="1437425"/>
            <a:ext cx="4505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10. 모델링 (1) 기본 모델 성능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329" name="Google Shape;329;geffdbb716d_0_84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330" name="Google Shape;330;geffdbb716d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Google Shape;331;geffdbb716d_0_84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{CB2F671A-6884-40EC-AAF5-EB9B46FBAF0C}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정확도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재현율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정밀도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DecisionTreeClassifier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0.8890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0.6591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0.6413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RandomForestClassifier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0.9246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0.8750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0.6192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LogisticRegression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0.8965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0.7736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0.5037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KNeighborsClassifier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0.8894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0.8159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0.4029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LGBMClassifier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0.8393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0.6929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XGBClassifier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0.9273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0.8369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0.6806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SVC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0.8867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0.8659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0.3489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55b2f06bf_0_19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f55b2f06bf_0_19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38" name="Google Shape;338;gf55b2f06bf_0_19"/>
          <p:cNvSpPr txBox="1"/>
          <p:nvPr/>
        </p:nvSpPr>
        <p:spPr>
          <a:xfrm>
            <a:off x="766775" y="1437425"/>
            <a:ext cx="5134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10. 모델링 (2) 업샘플링 ( smote )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339" name="Google Shape;339;gf55b2f06bf_0_19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340" name="Google Shape;340;gf55b2f06bf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f55b2f06bf_0_19"/>
          <p:cNvSpPr txBox="1"/>
          <p:nvPr/>
        </p:nvSpPr>
        <p:spPr>
          <a:xfrm>
            <a:off x="1121075" y="5276375"/>
            <a:ext cx="814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E"/>
                </a:highlight>
              </a:rPr>
              <a:t>타겟 변수의 비율이 85:15 로 한쪽으로 치우쳐져 있기 때문에 업샘플링이나 다운샘플링으로 비율을 1:1로 맞춤.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E"/>
                </a:highlight>
              </a:rPr>
              <a:t>데이터가 만개 정도로 크지 않기 때문에 </a:t>
            </a:r>
            <a:r>
              <a:rPr b="1" lang="ko-KR">
                <a:solidFill>
                  <a:schemeClr val="dk1"/>
                </a:solidFill>
                <a:highlight>
                  <a:srgbClr val="FFFFFE"/>
                </a:highlight>
              </a:rPr>
              <a:t>업샘플링 진행</a:t>
            </a:r>
            <a:endParaRPr b="1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pic>
        <p:nvPicPr>
          <p:cNvPr id="342" name="Google Shape;342;gf55b2f06bf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0" y="2091675"/>
            <a:ext cx="8047550" cy="31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ffdbb716d_0_92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effdbb716d_0_92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49" name="Google Shape;349;geffdbb716d_0_92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350" name="Google Shape;350;geffdbb716d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effdbb716d_0_92"/>
          <p:cNvSpPr txBox="1"/>
          <p:nvPr/>
        </p:nvSpPr>
        <p:spPr>
          <a:xfrm>
            <a:off x="766771" y="1437425"/>
            <a:ext cx="5386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10. 모델링 (3) 업샘플링후 모델 성능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352" name="Google Shape;352;geffdbb716d_0_92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{CB2F671A-6884-40EC-AAF5-EB9B46FBAF0C}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정확도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재현율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정밀도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DecisionTreeClassifier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0.8811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0.6152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0.6953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RandomForestClassifier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0.9238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0.7876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0.7199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LogisticRegression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0.8298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0.4810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0.7445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KNeighborsClassifier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0.8096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0.4444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LGBMClassifier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0.9261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0.7926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XGBClassifier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0.9301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0.8159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0.7297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SVC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0.8377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0.4967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92B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6215958" y="1405135"/>
            <a:ext cx="3502882" cy="3785175"/>
            <a:chOff x="6031319" y="1097405"/>
            <a:chExt cx="3502882" cy="3785175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6031319" y="1097405"/>
              <a:ext cx="302679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2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1.프로젝트 배경</a:t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6031319" y="1897505"/>
              <a:ext cx="32319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2.팀 구성 및 역할</a:t>
              </a: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6031319" y="2697605"/>
              <a:ext cx="350288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3.수행 절차 및 방법</a:t>
              </a:r>
              <a:endParaRPr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6031319" y="3497705"/>
              <a:ext cx="350288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4.결론 및 향후 과제</a:t>
              </a: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6031319" y="4297805"/>
              <a:ext cx="17011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5.느낀점</a:t>
              </a:r>
              <a:endParaRPr b="1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 flipH="1">
            <a:off x="-1871192" y="3566317"/>
            <a:ext cx="9395941" cy="4706357"/>
            <a:chOff x="5595177" y="1117600"/>
            <a:chExt cx="8127999" cy="7094633"/>
          </a:xfrm>
        </p:grpSpPr>
        <p:sp>
          <p:nvSpPr>
            <p:cNvPr id="109" name="Google Shape;109;p2"/>
            <p:cNvSpPr/>
            <p:nvPr/>
          </p:nvSpPr>
          <p:spPr>
            <a:xfrm>
              <a:off x="6565900" y="1117600"/>
              <a:ext cx="6819900" cy="6324600"/>
            </a:xfrm>
            <a:custGeom>
              <a:rect b="b" l="l" r="r" t="t"/>
              <a:pathLst>
                <a:path extrusionOk="0" h="5834375" w="4892040">
                  <a:moveTo>
                    <a:pt x="4808806" y="630"/>
                  </a:moveTo>
                  <a:cubicBezTo>
                    <a:pt x="4845391" y="10212"/>
                    <a:pt x="4870323" y="130727"/>
                    <a:pt x="4892040" y="474770"/>
                  </a:cubicBezTo>
                  <a:lnTo>
                    <a:pt x="4794333" y="578504"/>
                  </a:lnTo>
                  <a:lnTo>
                    <a:pt x="4818820" y="594829"/>
                  </a:lnTo>
                  <a:cubicBezTo>
                    <a:pt x="4842366" y="689014"/>
                    <a:pt x="4810118" y="552058"/>
                    <a:pt x="4837108" y="731989"/>
                  </a:cubicBezTo>
                  <a:cubicBezTo>
                    <a:pt x="4841277" y="759779"/>
                    <a:pt x="4849885" y="786730"/>
                    <a:pt x="4855396" y="814285"/>
                  </a:cubicBezTo>
                  <a:cubicBezTo>
                    <a:pt x="4859032" y="832465"/>
                    <a:pt x="4861492" y="850861"/>
                    <a:pt x="4864540" y="869149"/>
                  </a:cubicBezTo>
                  <a:cubicBezTo>
                    <a:pt x="4885963" y="1726086"/>
                    <a:pt x="4903452" y="1827533"/>
                    <a:pt x="4882828" y="2542501"/>
                  </a:cubicBezTo>
                  <a:cubicBezTo>
                    <a:pt x="4879220" y="2667566"/>
                    <a:pt x="4870491" y="2792430"/>
                    <a:pt x="4864540" y="2917405"/>
                  </a:cubicBezTo>
                  <a:cubicBezTo>
                    <a:pt x="4861347" y="2984454"/>
                    <a:pt x="4868560" y="3052751"/>
                    <a:pt x="4855396" y="3118573"/>
                  </a:cubicBezTo>
                  <a:cubicBezTo>
                    <a:pt x="4827959" y="3255760"/>
                    <a:pt x="4834159" y="3215966"/>
                    <a:pt x="4809676" y="3402037"/>
                  </a:cubicBezTo>
                  <a:cubicBezTo>
                    <a:pt x="4802870" y="3453764"/>
                    <a:pt x="4795974" y="3505514"/>
                    <a:pt x="4791388" y="3557485"/>
                  </a:cubicBezTo>
                  <a:cubicBezTo>
                    <a:pt x="4786826" y="3609190"/>
                    <a:pt x="4785292" y="3661117"/>
                    <a:pt x="4782244" y="3712933"/>
                  </a:cubicBezTo>
                  <a:cubicBezTo>
                    <a:pt x="4785292" y="3834853"/>
                    <a:pt x="4787749" y="3956789"/>
                    <a:pt x="4791388" y="4078693"/>
                  </a:cubicBezTo>
                  <a:cubicBezTo>
                    <a:pt x="4793845" y="4161009"/>
                    <a:pt x="4800532" y="4243229"/>
                    <a:pt x="4800532" y="4325581"/>
                  </a:cubicBezTo>
                  <a:cubicBezTo>
                    <a:pt x="4800532" y="4382077"/>
                    <a:pt x="4787709" y="4525180"/>
                    <a:pt x="4782244" y="4590757"/>
                  </a:cubicBezTo>
                  <a:cubicBezTo>
                    <a:pt x="4785292" y="4813261"/>
                    <a:pt x="4786274" y="5035803"/>
                    <a:pt x="4791388" y="5258269"/>
                  </a:cubicBezTo>
                  <a:cubicBezTo>
                    <a:pt x="4795240" y="5425825"/>
                    <a:pt x="4821190" y="5394080"/>
                    <a:pt x="4782244" y="5596597"/>
                  </a:cubicBezTo>
                  <a:cubicBezTo>
                    <a:pt x="4779802" y="5609296"/>
                    <a:pt x="4763228" y="5614211"/>
                    <a:pt x="4754812" y="5624029"/>
                  </a:cubicBezTo>
                  <a:cubicBezTo>
                    <a:pt x="4744894" y="5635600"/>
                    <a:pt x="4737416" y="5649136"/>
                    <a:pt x="4727380" y="5660605"/>
                  </a:cubicBezTo>
                  <a:cubicBezTo>
                    <a:pt x="4716026" y="5673581"/>
                    <a:pt x="4705985" y="5689007"/>
                    <a:pt x="4690804" y="5697181"/>
                  </a:cubicBezTo>
                  <a:cubicBezTo>
                    <a:pt x="4641023" y="5723986"/>
                    <a:pt x="4560538" y="5732879"/>
                    <a:pt x="4507924" y="5742901"/>
                  </a:cubicBezTo>
                  <a:cubicBezTo>
                    <a:pt x="4371567" y="5768874"/>
                    <a:pt x="4460333" y="5757203"/>
                    <a:pt x="4315900" y="5770333"/>
                  </a:cubicBezTo>
                  <a:cubicBezTo>
                    <a:pt x="4291516" y="5776429"/>
                    <a:pt x="4267540" y="5784489"/>
                    <a:pt x="4242748" y="5788621"/>
                  </a:cubicBezTo>
                  <a:cubicBezTo>
                    <a:pt x="4113383" y="5810182"/>
                    <a:pt x="4057637" y="5808951"/>
                    <a:pt x="3922708" y="5816053"/>
                  </a:cubicBezTo>
                  <a:cubicBezTo>
                    <a:pt x="3877324" y="5821726"/>
                    <a:pt x="3778176" y="5835140"/>
                    <a:pt x="3739828" y="5834341"/>
                  </a:cubicBezTo>
                  <a:cubicBezTo>
                    <a:pt x="3629955" y="5832052"/>
                    <a:pt x="3520372" y="5822149"/>
                    <a:pt x="3410644" y="5816053"/>
                  </a:cubicBezTo>
                  <a:cubicBezTo>
                    <a:pt x="3346636" y="5797765"/>
                    <a:pt x="3281394" y="5783345"/>
                    <a:pt x="3218620" y="5761189"/>
                  </a:cubicBezTo>
                  <a:cubicBezTo>
                    <a:pt x="3177467" y="5746664"/>
                    <a:pt x="3140267" y="5722533"/>
                    <a:pt x="3099748" y="5706325"/>
                  </a:cubicBezTo>
                  <a:cubicBezTo>
                    <a:pt x="3059507" y="5690229"/>
                    <a:pt x="2982339" y="5677357"/>
                    <a:pt x="2944300" y="5669749"/>
                  </a:cubicBezTo>
                  <a:cubicBezTo>
                    <a:pt x="2874196" y="5672797"/>
                    <a:pt x="2803678" y="5670694"/>
                    <a:pt x="2733988" y="5678893"/>
                  </a:cubicBezTo>
                  <a:cubicBezTo>
                    <a:pt x="2699473" y="5682954"/>
                    <a:pt x="2667119" y="5697896"/>
                    <a:pt x="2633404" y="5706325"/>
                  </a:cubicBezTo>
                  <a:cubicBezTo>
                    <a:pt x="2593953" y="5716188"/>
                    <a:pt x="2554156" y="5724613"/>
                    <a:pt x="2514532" y="5733757"/>
                  </a:cubicBezTo>
                  <a:lnTo>
                    <a:pt x="2084764" y="5724613"/>
                  </a:lnTo>
                  <a:cubicBezTo>
                    <a:pt x="2054151" y="5723539"/>
                    <a:pt x="2023850" y="5718013"/>
                    <a:pt x="1993324" y="5715469"/>
                  </a:cubicBezTo>
                  <a:cubicBezTo>
                    <a:pt x="1950691" y="5711916"/>
                    <a:pt x="1908056" y="5708001"/>
                    <a:pt x="1865308" y="5706325"/>
                  </a:cubicBezTo>
                  <a:cubicBezTo>
                    <a:pt x="1752577" y="5701904"/>
                    <a:pt x="1639756" y="5700229"/>
                    <a:pt x="1526980" y="5697181"/>
                  </a:cubicBezTo>
                  <a:lnTo>
                    <a:pt x="1334956" y="5669749"/>
                  </a:lnTo>
                  <a:cubicBezTo>
                    <a:pt x="1298294" y="5664194"/>
                    <a:pt x="1262118" y="5655213"/>
                    <a:pt x="1225228" y="5651461"/>
                  </a:cubicBezTo>
                  <a:cubicBezTo>
                    <a:pt x="1082192" y="5636915"/>
                    <a:pt x="795460" y="5614885"/>
                    <a:pt x="795460" y="5614885"/>
                  </a:cubicBezTo>
                  <a:cubicBezTo>
                    <a:pt x="691656" y="5625812"/>
                    <a:pt x="562312" y="5642317"/>
                    <a:pt x="457132" y="5642317"/>
                  </a:cubicBezTo>
                  <a:cubicBezTo>
                    <a:pt x="405226" y="5642317"/>
                    <a:pt x="353500" y="5636221"/>
                    <a:pt x="301684" y="5633173"/>
                  </a:cubicBezTo>
                  <a:cubicBezTo>
                    <a:pt x="286444" y="5630125"/>
                    <a:pt x="270958" y="5628118"/>
                    <a:pt x="255964" y="5624029"/>
                  </a:cubicBezTo>
                  <a:cubicBezTo>
                    <a:pt x="237366" y="5618957"/>
                    <a:pt x="220115" y="5608910"/>
                    <a:pt x="201100" y="5605741"/>
                  </a:cubicBezTo>
                  <a:lnTo>
                    <a:pt x="146236" y="5596597"/>
                  </a:lnTo>
                  <a:cubicBezTo>
                    <a:pt x="134768" y="5594512"/>
                    <a:pt x="119071" y="5569837"/>
                    <a:pt x="108724" y="5553772"/>
                  </a:cubicBezTo>
                  <a:lnTo>
                    <a:pt x="108471" y="5553401"/>
                  </a:lnTo>
                  <a:lnTo>
                    <a:pt x="0" y="5668562"/>
                  </a:lnTo>
                  <a:cubicBezTo>
                    <a:pt x="108966" y="5193074"/>
                    <a:pt x="217932" y="4717586"/>
                    <a:pt x="658368" y="4196378"/>
                  </a:cubicBezTo>
                  <a:cubicBezTo>
                    <a:pt x="1098804" y="3675170"/>
                    <a:pt x="2200656" y="3035090"/>
                    <a:pt x="2642616" y="2541314"/>
                  </a:cubicBezTo>
                  <a:cubicBezTo>
                    <a:pt x="3084576" y="2047538"/>
                    <a:pt x="3002280" y="1597958"/>
                    <a:pt x="3310128" y="1233722"/>
                  </a:cubicBezTo>
                  <a:cubicBezTo>
                    <a:pt x="3617976" y="869486"/>
                    <a:pt x="4226052" y="482390"/>
                    <a:pt x="4489704" y="355898"/>
                  </a:cubicBezTo>
                  <a:cubicBezTo>
                    <a:pt x="4654486" y="276841"/>
                    <a:pt x="4747831" y="-15339"/>
                    <a:pt x="4808806" y="63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95177" y="1887631"/>
              <a:ext cx="8127999" cy="6324602"/>
            </a:xfrm>
            <a:custGeom>
              <a:rect b="b" l="l" r="r" t="t"/>
              <a:pathLst>
                <a:path extrusionOk="0" h="5834375" w="4892040">
                  <a:moveTo>
                    <a:pt x="4808806" y="630"/>
                  </a:moveTo>
                  <a:cubicBezTo>
                    <a:pt x="4845391" y="10212"/>
                    <a:pt x="4870323" y="130727"/>
                    <a:pt x="4892040" y="474770"/>
                  </a:cubicBezTo>
                  <a:lnTo>
                    <a:pt x="4794333" y="578504"/>
                  </a:lnTo>
                  <a:lnTo>
                    <a:pt x="4818820" y="594829"/>
                  </a:lnTo>
                  <a:cubicBezTo>
                    <a:pt x="4842366" y="689014"/>
                    <a:pt x="4810118" y="552058"/>
                    <a:pt x="4837108" y="731989"/>
                  </a:cubicBezTo>
                  <a:cubicBezTo>
                    <a:pt x="4841277" y="759779"/>
                    <a:pt x="4849885" y="786730"/>
                    <a:pt x="4855396" y="814285"/>
                  </a:cubicBezTo>
                  <a:cubicBezTo>
                    <a:pt x="4859032" y="832465"/>
                    <a:pt x="4861492" y="850861"/>
                    <a:pt x="4864540" y="869149"/>
                  </a:cubicBezTo>
                  <a:cubicBezTo>
                    <a:pt x="4885963" y="1726086"/>
                    <a:pt x="4903452" y="1827533"/>
                    <a:pt x="4882828" y="2542501"/>
                  </a:cubicBezTo>
                  <a:cubicBezTo>
                    <a:pt x="4879220" y="2667566"/>
                    <a:pt x="4870491" y="2792430"/>
                    <a:pt x="4864540" y="2917405"/>
                  </a:cubicBezTo>
                  <a:cubicBezTo>
                    <a:pt x="4861347" y="2984454"/>
                    <a:pt x="4868560" y="3052751"/>
                    <a:pt x="4855396" y="3118573"/>
                  </a:cubicBezTo>
                  <a:cubicBezTo>
                    <a:pt x="4827959" y="3255760"/>
                    <a:pt x="4834159" y="3215966"/>
                    <a:pt x="4809676" y="3402037"/>
                  </a:cubicBezTo>
                  <a:cubicBezTo>
                    <a:pt x="4802870" y="3453764"/>
                    <a:pt x="4795974" y="3505514"/>
                    <a:pt x="4791388" y="3557485"/>
                  </a:cubicBezTo>
                  <a:cubicBezTo>
                    <a:pt x="4786826" y="3609190"/>
                    <a:pt x="4785292" y="3661117"/>
                    <a:pt x="4782244" y="3712933"/>
                  </a:cubicBezTo>
                  <a:cubicBezTo>
                    <a:pt x="4785292" y="3834853"/>
                    <a:pt x="4787749" y="3956789"/>
                    <a:pt x="4791388" y="4078693"/>
                  </a:cubicBezTo>
                  <a:cubicBezTo>
                    <a:pt x="4793845" y="4161009"/>
                    <a:pt x="4800532" y="4243229"/>
                    <a:pt x="4800532" y="4325581"/>
                  </a:cubicBezTo>
                  <a:cubicBezTo>
                    <a:pt x="4800532" y="4382077"/>
                    <a:pt x="4787709" y="4525180"/>
                    <a:pt x="4782244" y="4590757"/>
                  </a:cubicBezTo>
                  <a:cubicBezTo>
                    <a:pt x="4785292" y="4813261"/>
                    <a:pt x="4786274" y="5035803"/>
                    <a:pt x="4791388" y="5258269"/>
                  </a:cubicBezTo>
                  <a:cubicBezTo>
                    <a:pt x="4795240" y="5425825"/>
                    <a:pt x="4821190" y="5394080"/>
                    <a:pt x="4782244" y="5596597"/>
                  </a:cubicBezTo>
                  <a:cubicBezTo>
                    <a:pt x="4779802" y="5609296"/>
                    <a:pt x="4763228" y="5614211"/>
                    <a:pt x="4754812" y="5624029"/>
                  </a:cubicBezTo>
                  <a:cubicBezTo>
                    <a:pt x="4744894" y="5635600"/>
                    <a:pt x="4737416" y="5649136"/>
                    <a:pt x="4727380" y="5660605"/>
                  </a:cubicBezTo>
                  <a:cubicBezTo>
                    <a:pt x="4716026" y="5673581"/>
                    <a:pt x="4705985" y="5689007"/>
                    <a:pt x="4690804" y="5697181"/>
                  </a:cubicBezTo>
                  <a:cubicBezTo>
                    <a:pt x="4641023" y="5723986"/>
                    <a:pt x="4560538" y="5732879"/>
                    <a:pt x="4507924" y="5742901"/>
                  </a:cubicBezTo>
                  <a:cubicBezTo>
                    <a:pt x="4371567" y="5768874"/>
                    <a:pt x="4460333" y="5757203"/>
                    <a:pt x="4315900" y="5770333"/>
                  </a:cubicBezTo>
                  <a:cubicBezTo>
                    <a:pt x="4291516" y="5776429"/>
                    <a:pt x="4267540" y="5784489"/>
                    <a:pt x="4242748" y="5788621"/>
                  </a:cubicBezTo>
                  <a:cubicBezTo>
                    <a:pt x="4113383" y="5810182"/>
                    <a:pt x="4057637" y="5808951"/>
                    <a:pt x="3922708" y="5816053"/>
                  </a:cubicBezTo>
                  <a:cubicBezTo>
                    <a:pt x="3877324" y="5821726"/>
                    <a:pt x="3778176" y="5835140"/>
                    <a:pt x="3739828" y="5834341"/>
                  </a:cubicBezTo>
                  <a:cubicBezTo>
                    <a:pt x="3629955" y="5832052"/>
                    <a:pt x="3520372" y="5822149"/>
                    <a:pt x="3410644" y="5816053"/>
                  </a:cubicBezTo>
                  <a:cubicBezTo>
                    <a:pt x="3346636" y="5797765"/>
                    <a:pt x="3281394" y="5783345"/>
                    <a:pt x="3218620" y="5761189"/>
                  </a:cubicBezTo>
                  <a:cubicBezTo>
                    <a:pt x="3177467" y="5746664"/>
                    <a:pt x="3140267" y="5722533"/>
                    <a:pt x="3099748" y="5706325"/>
                  </a:cubicBezTo>
                  <a:cubicBezTo>
                    <a:pt x="3059507" y="5690229"/>
                    <a:pt x="2982339" y="5677357"/>
                    <a:pt x="2944300" y="5669749"/>
                  </a:cubicBezTo>
                  <a:cubicBezTo>
                    <a:pt x="2874196" y="5672797"/>
                    <a:pt x="2803678" y="5670694"/>
                    <a:pt x="2733988" y="5678893"/>
                  </a:cubicBezTo>
                  <a:cubicBezTo>
                    <a:pt x="2699473" y="5682954"/>
                    <a:pt x="2667119" y="5697896"/>
                    <a:pt x="2633404" y="5706325"/>
                  </a:cubicBezTo>
                  <a:cubicBezTo>
                    <a:pt x="2593953" y="5716188"/>
                    <a:pt x="2554156" y="5724613"/>
                    <a:pt x="2514532" y="5733757"/>
                  </a:cubicBezTo>
                  <a:lnTo>
                    <a:pt x="2084764" y="5724613"/>
                  </a:lnTo>
                  <a:cubicBezTo>
                    <a:pt x="2054151" y="5723539"/>
                    <a:pt x="2023850" y="5718013"/>
                    <a:pt x="1993324" y="5715469"/>
                  </a:cubicBezTo>
                  <a:cubicBezTo>
                    <a:pt x="1950691" y="5711916"/>
                    <a:pt x="1908056" y="5708001"/>
                    <a:pt x="1865308" y="5706325"/>
                  </a:cubicBezTo>
                  <a:cubicBezTo>
                    <a:pt x="1752577" y="5701904"/>
                    <a:pt x="1639756" y="5700229"/>
                    <a:pt x="1526980" y="5697181"/>
                  </a:cubicBezTo>
                  <a:lnTo>
                    <a:pt x="1334956" y="5669749"/>
                  </a:lnTo>
                  <a:cubicBezTo>
                    <a:pt x="1298294" y="5664194"/>
                    <a:pt x="1262118" y="5655213"/>
                    <a:pt x="1225228" y="5651461"/>
                  </a:cubicBezTo>
                  <a:cubicBezTo>
                    <a:pt x="1082192" y="5636915"/>
                    <a:pt x="795460" y="5614885"/>
                    <a:pt x="795460" y="5614885"/>
                  </a:cubicBezTo>
                  <a:cubicBezTo>
                    <a:pt x="691656" y="5625812"/>
                    <a:pt x="562312" y="5642317"/>
                    <a:pt x="457132" y="5642317"/>
                  </a:cubicBezTo>
                  <a:cubicBezTo>
                    <a:pt x="405226" y="5642317"/>
                    <a:pt x="353500" y="5636221"/>
                    <a:pt x="301684" y="5633173"/>
                  </a:cubicBezTo>
                  <a:cubicBezTo>
                    <a:pt x="286444" y="5630125"/>
                    <a:pt x="270958" y="5628118"/>
                    <a:pt x="255964" y="5624029"/>
                  </a:cubicBezTo>
                  <a:cubicBezTo>
                    <a:pt x="237366" y="5618957"/>
                    <a:pt x="220115" y="5608910"/>
                    <a:pt x="201100" y="5605741"/>
                  </a:cubicBezTo>
                  <a:lnTo>
                    <a:pt x="146236" y="5596597"/>
                  </a:lnTo>
                  <a:cubicBezTo>
                    <a:pt x="134768" y="5594512"/>
                    <a:pt x="119071" y="5569837"/>
                    <a:pt x="108724" y="5553772"/>
                  </a:cubicBezTo>
                  <a:lnTo>
                    <a:pt x="108471" y="5553401"/>
                  </a:lnTo>
                  <a:lnTo>
                    <a:pt x="0" y="5668562"/>
                  </a:lnTo>
                  <a:cubicBezTo>
                    <a:pt x="108966" y="5193074"/>
                    <a:pt x="217932" y="4717586"/>
                    <a:pt x="658368" y="4196378"/>
                  </a:cubicBezTo>
                  <a:cubicBezTo>
                    <a:pt x="1098804" y="3675170"/>
                    <a:pt x="2162437" y="3081952"/>
                    <a:pt x="2642616" y="2541314"/>
                  </a:cubicBezTo>
                  <a:cubicBezTo>
                    <a:pt x="3122795" y="2000676"/>
                    <a:pt x="3231595" y="1316784"/>
                    <a:pt x="3539443" y="952548"/>
                  </a:cubicBezTo>
                  <a:cubicBezTo>
                    <a:pt x="3847291" y="588312"/>
                    <a:pt x="4226052" y="482390"/>
                    <a:pt x="4489704" y="355898"/>
                  </a:cubicBezTo>
                  <a:cubicBezTo>
                    <a:pt x="4654486" y="276841"/>
                    <a:pt x="4747831" y="-15339"/>
                    <a:pt x="4808806" y="630"/>
                  </a:cubicBezTo>
                  <a:close/>
                </a:path>
              </a:pathLst>
            </a:custGeom>
            <a:solidFill>
              <a:srgbClr val="CAE3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2"/>
          <p:cNvSpPr/>
          <p:nvPr/>
        </p:nvSpPr>
        <p:spPr>
          <a:xfrm>
            <a:off x="2228329" y="2309016"/>
            <a:ext cx="2514600" cy="2514600"/>
          </a:xfrm>
          <a:prstGeom prst="ellipse">
            <a:avLst/>
          </a:prstGeom>
          <a:solidFill>
            <a:srgbClr val="D7E9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2387752" y="2468439"/>
            <a:ext cx="2195755" cy="2195755"/>
          </a:xfrm>
          <a:prstGeom prst="ellipse">
            <a:avLst/>
          </a:prstGeom>
          <a:solidFill>
            <a:srgbClr val="BBE1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2997196" y="3232099"/>
            <a:ext cx="9316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14292B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ffdbb716d_0_100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effdbb716d_0_100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59" name="Google Shape;359;geffdbb716d_0_100"/>
          <p:cNvSpPr txBox="1"/>
          <p:nvPr/>
        </p:nvSpPr>
        <p:spPr>
          <a:xfrm>
            <a:off x="766803" y="1437425"/>
            <a:ext cx="851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</a:t>
            </a:r>
            <a:r>
              <a:rPr b="1" lang="ko-KR" sz="2400">
                <a:solidFill>
                  <a:schemeClr val="dk1"/>
                </a:solidFill>
              </a:rPr>
              <a:t> 모델링 (4)</a:t>
            </a: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2400">
                <a:solidFill>
                  <a:schemeClr val="dk1"/>
                </a:solidFill>
              </a:rPr>
              <a:t>하이퍼 파라미터 튜닝 (GridSearchCV)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effdbb716d_0_100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361" name="Google Shape;361;geffdbb716d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effdbb716d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450" y="3319123"/>
            <a:ext cx="3819351" cy="26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effdbb716d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075" y="1971850"/>
            <a:ext cx="3482034" cy="13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ffdbb716d_0_108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effdbb716d_0_108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70" name="Google Shape;370;geffdbb716d_0_108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371" name="Google Shape;371;geffdbb716d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effdbb716d_0_108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effdbb716d_0_108"/>
          <p:cNvSpPr txBox="1"/>
          <p:nvPr/>
        </p:nvSpPr>
        <p:spPr>
          <a:xfrm>
            <a:off x="766776" y="1437425"/>
            <a:ext cx="641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10. 모델링 (5) 하이퍼 파라미터 튜닝 후 성능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374" name="Google Shape;374;geffdbb716d_0_108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{CB2F671A-6884-40EC-AAF5-EB9B46FBAF0C}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정확도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재현율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정밀도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DecisionTreeClassifier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0.8949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0.6536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RandomForestClassifier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0.7909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0.7248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LogisticRegression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0.8294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0.4801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0.7420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KNeighborsClassifier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0.8104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0.4458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LGBMClassifier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0.9301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0.8125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0.7346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XGBClassifier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0.9261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0.7941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0.7297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ffdbb716d_0_212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effdbb716d_0_212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81" name="Google Shape;381;geffdbb716d_0_212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382" name="Google Shape;382;geffdbb716d_0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effdbb716d_0_212"/>
          <p:cNvSpPr txBox="1"/>
          <p:nvPr/>
        </p:nvSpPr>
        <p:spPr>
          <a:xfrm>
            <a:off x="1025175" y="2098305"/>
            <a:ext cx="78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effdbb716d_0_212"/>
          <p:cNvSpPr txBox="1"/>
          <p:nvPr/>
        </p:nvSpPr>
        <p:spPr>
          <a:xfrm>
            <a:off x="766776" y="1437425"/>
            <a:ext cx="641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10. 모델링 (6) 최종 모델 선택 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385" name="Google Shape;385;geffdbb716d_0_212"/>
          <p:cNvGraphicFramePr/>
          <p:nvPr/>
        </p:nvGraphicFramePr>
        <p:xfrm>
          <a:off x="952500" y="226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{CB2F671A-6884-40EC-AAF5-EB9B46FBAF0C}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41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정확도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재현율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정밀도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LGBMClassifier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0.9301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0.8125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0.7346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386" name="Google Shape;386;geffdbb716d_0_212"/>
          <p:cNvSpPr txBox="1"/>
          <p:nvPr/>
        </p:nvSpPr>
        <p:spPr>
          <a:xfrm>
            <a:off x="952500" y="3543913"/>
            <a:ext cx="10287000" cy="192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최종적으로 이상적인 정밀도 0.8125 하에서 0.7366의 재현율을 보여준 LightGBM 분류기를 선택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-KR">
                <a:solidFill>
                  <a:schemeClr val="dk1"/>
                </a:solidFill>
              </a:rPr>
              <a:t>업샘플링(smote) 과정과, 하이퍼 파라미터 튜닝 과정을 거치지 않았을 때와 비교하면 조금 성능이 나아 지기는 했지만, 결과적으로 재현율이 0.04 정도 상승했을 뿐 전반적인 성능에는 차이 없음.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-KR">
                <a:solidFill>
                  <a:schemeClr val="dk1"/>
                </a:solidFill>
              </a:rPr>
              <a:t>Voting분류기나, XGMClassifier와 비교하였을 때 시간이 덜걸리면서도 비교적 나은 성능을 보여줌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92B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"/>
          <p:cNvSpPr txBox="1"/>
          <p:nvPr/>
        </p:nvSpPr>
        <p:spPr>
          <a:xfrm>
            <a:off x="2734284" y="2921168"/>
            <a:ext cx="672343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U</a:t>
            </a:r>
            <a:endParaRPr sz="6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9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8"/>
          <p:cNvSpPr/>
          <p:nvPr/>
        </p:nvSpPr>
        <p:spPr>
          <a:xfrm rot="10800000">
            <a:off x="1171575" y="1571437"/>
            <a:ext cx="771321" cy="771321"/>
          </a:xfrm>
          <a:custGeom>
            <a:rect b="b" l="l" r="r" t="t"/>
            <a:pathLst>
              <a:path extrusionOk="0" h="771321" w="771321">
                <a:moveTo>
                  <a:pt x="413032" y="771321"/>
                </a:moveTo>
                <a:lnTo>
                  <a:pt x="0" y="771321"/>
                </a:lnTo>
                <a:lnTo>
                  <a:pt x="771321" y="0"/>
                </a:lnTo>
                <a:lnTo>
                  <a:pt x="771321" y="413032"/>
                </a:lnTo>
                <a:cubicBezTo>
                  <a:pt x="771321" y="610910"/>
                  <a:pt x="610910" y="771321"/>
                  <a:pt x="413032" y="771321"/>
                </a:cubicBezTo>
                <a:close/>
              </a:path>
            </a:pathLst>
          </a:custGeom>
          <a:solidFill>
            <a:srgbClr val="AFD6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8"/>
          <p:cNvSpPr/>
          <p:nvPr/>
        </p:nvSpPr>
        <p:spPr>
          <a:xfrm rot="10800000">
            <a:off x="1171575" y="1571438"/>
            <a:ext cx="9848850" cy="4272973"/>
          </a:xfrm>
          <a:custGeom>
            <a:rect b="b" l="l" r="r" t="t"/>
            <a:pathLst>
              <a:path extrusionOk="0" h="4272973" w="9848850">
                <a:moveTo>
                  <a:pt x="9077529" y="4272973"/>
                </a:moveTo>
                <a:lnTo>
                  <a:pt x="358289" y="4272973"/>
                </a:lnTo>
                <a:cubicBezTo>
                  <a:pt x="160411" y="4272973"/>
                  <a:pt x="0" y="4112562"/>
                  <a:pt x="0" y="3914684"/>
                </a:cubicBezTo>
                <a:lnTo>
                  <a:pt x="0" y="358289"/>
                </a:lnTo>
                <a:cubicBezTo>
                  <a:pt x="0" y="160411"/>
                  <a:pt x="160411" y="0"/>
                  <a:pt x="358289" y="0"/>
                </a:cubicBezTo>
                <a:lnTo>
                  <a:pt x="9490561" y="0"/>
                </a:lnTo>
                <a:cubicBezTo>
                  <a:pt x="9688439" y="0"/>
                  <a:pt x="9848850" y="160411"/>
                  <a:pt x="9848850" y="358289"/>
                </a:cubicBezTo>
                <a:lnTo>
                  <a:pt x="9848850" y="3501652"/>
                </a:lnTo>
                <a:lnTo>
                  <a:pt x="9077529" y="4272973"/>
                </a:ln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rgbClr val="DBDBD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"/>
          <p:cNvSpPr txBox="1"/>
          <p:nvPr/>
        </p:nvSpPr>
        <p:spPr>
          <a:xfrm>
            <a:off x="1634457" y="2277556"/>
            <a:ext cx="919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프로젝트 GIT 저장소 : </a:t>
            </a: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https://github.com/Ahn-seongjun/DS_team2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&lt; 데이터 및 코드 &gt;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</a:t>
            </a:r>
            <a:r>
              <a:rPr b="1" lang="ko-KR" sz="1800">
                <a:solidFill>
                  <a:schemeClr val="dk1"/>
                </a:solidFill>
              </a:rPr>
              <a:t>G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GLE : </a:t>
            </a:r>
            <a:r>
              <a:rPr b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https://www.kaggle.com/sakshigoyal7/credit-card-customers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"/>
          <p:cNvSpPr txBox="1"/>
          <p:nvPr/>
        </p:nvSpPr>
        <p:spPr>
          <a:xfrm>
            <a:off x="4615758" y="697564"/>
            <a:ext cx="324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데이터 출처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0" y="0"/>
            <a:ext cx="12192000" cy="1031358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709133" y="466737"/>
            <a:ext cx="34163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01. 프로젝트 배경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766763" y="1437416"/>
            <a:ext cx="22413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1.프로젝트 주제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766763" y="3215992"/>
            <a:ext cx="224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2.프로젝트 개요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1025160" y="2008822"/>
            <a:ext cx="316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카드사 이탈 고객 예측을 위한 머신러닝 모델링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820975" y="3804775"/>
            <a:ext cx="77112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카드 회사들은 고객 유치를 위해 많은 프로모션을 진행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새로운 고객을 유치하는 것보다 기존 고객을 유지하는 것이 경제적 효과큼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- 기존 고객의 이탈 여부를 사전에 예측 가능한 모델 구축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1500" y="1395900"/>
            <a:ext cx="3016851" cy="22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5149" y="5216522"/>
            <a:ext cx="49434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신용 카드" id="127" name="Google Shape;1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195221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 flipH="1">
            <a:off x="-1655278" y="599120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0" y="0"/>
            <a:ext cx="12192000" cy="1031358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709133" y="466737"/>
            <a:ext cx="34163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01. 프로젝트 배경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766763" y="1437416"/>
            <a:ext cx="22413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3.프로젝트 구조</a:t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7674311" y="3621045"/>
            <a:ext cx="843161" cy="4599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3533828" y="3621045"/>
            <a:ext cx="858597" cy="4599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437835" y="4131250"/>
            <a:ext cx="1123299" cy="326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7677813" y="4169560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4"/>
          <p:cNvGrpSpPr/>
          <p:nvPr/>
        </p:nvGrpSpPr>
        <p:grpSpPr>
          <a:xfrm>
            <a:off x="4682779" y="2060195"/>
            <a:ext cx="2815631" cy="3488960"/>
            <a:chOff x="4979135" y="2257379"/>
            <a:chExt cx="2921992" cy="3057273"/>
          </a:xfrm>
        </p:grpSpPr>
        <p:pic>
          <p:nvPicPr>
            <p:cNvPr id="141" name="Google Shape;141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04835" y="2403798"/>
              <a:ext cx="1518342" cy="1282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프로젝트 주피터 - 위키백과, 우리 모두의 백과사전" id="142" name="Google Shape;142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2934" y="2257379"/>
              <a:ext cx="1258192" cy="14583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4"/>
            <p:cNvSpPr txBox="1"/>
            <p:nvPr/>
          </p:nvSpPr>
          <p:spPr>
            <a:xfrm>
              <a:off x="5426533" y="5017952"/>
              <a:ext cx="18261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처리 및 분석</a:t>
              </a:r>
              <a:endParaRPr/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5012690" y="3901326"/>
              <a:ext cx="230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Numpy 및 Pandas </a:t>
              </a:r>
              <a:endParaRPr/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4979135" y="4231997"/>
              <a:ext cx="27333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ko-KR">
                  <a:solidFill>
                    <a:schemeClr val="dk1"/>
                  </a:solidFill>
                </a:rPr>
                <a:t>Seaborn</a:t>
              </a: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및 matplotlib </a:t>
              </a:r>
              <a:endParaRPr/>
            </a:p>
          </p:txBody>
        </p:sp>
      </p:grpSp>
      <p:pic>
        <p:nvPicPr>
          <p:cNvPr descr="How difficult is it to provide web scraping services? – Web Crawling Blog" id="146" name="Google Shape;14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7400" y="3746235"/>
            <a:ext cx="1315264" cy="111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 txBox="1"/>
          <p:nvPr/>
        </p:nvSpPr>
        <p:spPr>
          <a:xfrm>
            <a:off x="1207400" y="5036504"/>
            <a:ext cx="147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</a:rPr>
              <a:t>출처 : </a:t>
            </a: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Kaggle </a:t>
            </a:r>
            <a:endParaRPr/>
          </a:p>
        </p:txBody>
      </p:sp>
      <p:sp>
        <p:nvSpPr>
          <p:cNvPr id="148" name="Google Shape;148;p4"/>
          <p:cNvSpPr txBox="1"/>
          <p:nvPr/>
        </p:nvSpPr>
        <p:spPr>
          <a:xfrm>
            <a:off x="-4371556" y="5683866"/>
            <a:ext cx="1302483" cy="326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크롤링 데이터</a:t>
            </a:r>
            <a:endParaRPr/>
          </a:p>
        </p:txBody>
      </p:sp>
      <p:grpSp>
        <p:nvGrpSpPr>
          <p:cNvPr id="149" name="Google Shape;149;p4"/>
          <p:cNvGrpSpPr/>
          <p:nvPr/>
        </p:nvGrpSpPr>
        <p:grpSpPr>
          <a:xfrm>
            <a:off x="9445587" y="1706007"/>
            <a:ext cx="1603414" cy="1488339"/>
            <a:chOff x="-616716" y="2544207"/>
            <a:chExt cx="2368627" cy="2198634"/>
          </a:xfrm>
        </p:grpSpPr>
        <p:sp>
          <p:nvSpPr>
            <p:cNvPr id="150" name="Google Shape;150;p4"/>
            <p:cNvSpPr txBox="1"/>
            <p:nvPr/>
          </p:nvSpPr>
          <p:spPr>
            <a:xfrm>
              <a:off x="-616716" y="4336495"/>
              <a:ext cx="2368627" cy="406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 프로젝트 저장소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Github] Readme에 이미지 추가하기 및 크기 지정하기 :: Just Give Me The Code" id="151" name="Google Shape;151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293438" y="2544207"/>
              <a:ext cx="1579085" cy="15790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175" y="2567169"/>
            <a:ext cx="2298949" cy="9232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503235" y="2471457"/>
            <a:ext cx="2709865" cy="1079293"/>
          </a:xfrm>
          <a:prstGeom prst="rect">
            <a:avLst/>
          </a:prstGeom>
          <a:noFill/>
          <a:ln cap="flat" cmpd="sng" w="539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4"/>
          <p:cNvPicPr preferRelativeResize="0"/>
          <p:nvPr/>
        </p:nvPicPr>
        <p:blipFill rotWithShape="1">
          <a:blip r:embed="rId9">
            <a:alphaModFix/>
          </a:blip>
          <a:srcRect b="0" l="0" r="39792" t="0"/>
          <a:stretch/>
        </p:blipFill>
        <p:spPr>
          <a:xfrm>
            <a:off x="9087981" y="3453619"/>
            <a:ext cx="1174904" cy="1355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신용 카드" id="155" name="Google Shape;15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2195221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 rotWithShape="1">
          <a:blip r:embed="rId11">
            <a:alphaModFix/>
          </a:blip>
          <a:srcRect b="-3086" l="-108" r="10950" t="642"/>
          <a:stretch/>
        </p:blipFill>
        <p:spPr>
          <a:xfrm>
            <a:off x="8967537" y="3384440"/>
            <a:ext cx="2462720" cy="1697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 txBox="1"/>
          <p:nvPr/>
        </p:nvSpPr>
        <p:spPr>
          <a:xfrm>
            <a:off x="4682766" y="4728704"/>
            <a:ext cx="26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>
                <a:solidFill>
                  <a:schemeClr val="dk1"/>
                </a:solidFill>
              </a:rPr>
              <a:t>sklearn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/>
          <p:nvPr/>
        </p:nvSpPr>
        <p:spPr>
          <a:xfrm>
            <a:off x="0" y="0"/>
            <a:ext cx="12192000" cy="1031358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709132" y="466737"/>
            <a:ext cx="40117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02. 팀 구성 및 역할</a:t>
            </a: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766763" y="1437416"/>
            <a:ext cx="24721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1.팀 구성 및 역할</a:t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flipH="1">
            <a:off x="-1665109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5"/>
          <p:cNvGrpSpPr/>
          <p:nvPr/>
        </p:nvGrpSpPr>
        <p:grpSpPr>
          <a:xfrm>
            <a:off x="1139318" y="2092179"/>
            <a:ext cx="8682936" cy="4041920"/>
            <a:chOff x="1644143" y="2025504"/>
            <a:chExt cx="8682936" cy="4041920"/>
          </a:xfrm>
        </p:grpSpPr>
        <p:sp>
          <p:nvSpPr>
            <p:cNvPr id="167" name="Google Shape;167;p5"/>
            <p:cNvSpPr/>
            <p:nvPr/>
          </p:nvSpPr>
          <p:spPr>
            <a:xfrm rot="10800000">
              <a:off x="4701668" y="2025505"/>
              <a:ext cx="622379" cy="419296"/>
            </a:xfrm>
            <a:custGeom>
              <a:rect b="b" l="l" r="r" t="t"/>
              <a:pathLst>
                <a:path extrusionOk="0" h="762371" w="762371">
                  <a:moveTo>
                    <a:pt x="494779" y="762371"/>
                  </a:moveTo>
                  <a:lnTo>
                    <a:pt x="0" y="762371"/>
                  </a:lnTo>
                  <a:lnTo>
                    <a:pt x="762371" y="0"/>
                  </a:lnTo>
                  <a:lnTo>
                    <a:pt x="762371" y="494779"/>
                  </a:lnTo>
                  <a:cubicBezTo>
                    <a:pt x="762371" y="642566"/>
                    <a:pt x="642566" y="762371"/>
                    <a:pt x="494779" y="762371"/>
                  </a:cubicBezTo>
                  <a:close/>
                </a:path>
              </a:pathLst>
            </a:custGeom>
            <a:solidFill>
              <a:srgbClr val="AFD6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10800000">
              <a:off x="4701669" y="2025504"/>
              <a:ext cx="2605308" cy="1803545"/>
            </a:xfrm>
            <a:custGeom>
              <a:rect b="b" l="l" r="r" t="t"/>
              <a:pathLst>
                <a:path extrusionOk="0" h="3347149" w="3191321">
                  <a:moveTo>
                    <a:pt x="2428950" y="3347149"/>
                  </a:moveTo>
                  <a:lnTo>
                    <a:pt x="267592" y="3347149"/>
                  </a:lnTo>
                  <a:cubicBezTo>
                    <a:pt x="119805" y="3347149"/>
                    <a:pt x="0" y="3227344"/>
                    <a:pt x="0" y="3079557"/>
                  </a:cubicBezTo>
                  <a:lnTo>
                    <a:pt x="0" y="267592"/>
                  </a:lnTo>
                  <a:cubicBezTo>
                    <a:pt x="0" y="119805"/>
                    <a:pt x="119805" y="0"/>
                    <a:pt x="267592" y="0"/>
                  </a:cubicBezTo>
                  <a:lnTo>
                    <a:pt x="2923729" y="0"/>
                  </a:lnTo>
                  <a:cubicBezTo>
                    <a:pt x="3071516" y="0"/>
                    <a:pt x="3191321" y="119805"/>
                    <a:pt x="3191321" y="267592"/>
                  </a:cubicBezTo>
                  <a:lnTo>
                    <a:pt x="3191321" y="2584778"/>
                  </a:lnTo>
                  <a:lnTo>
                    <a:pt x="2428950" y="334714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2700">
              <a:solidFill>
                <a:srgbClr val="DBDBDB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10800000">
              <a:off x="1644143" y="2025505"/>
              <a:ext cx="622379" cy="419296"/>
            </a:xfrm>
            <a:custGeom>
              <a:rect b="b" l="l" r="r" t="t"/>
              <a:pathLst>
                <a:path extrusionOk="0" h="762371" w="762371">
                  <a:moveTo>
                    <a:pt x="494779" y="762371"/>
                  </a:moveTo>
                  <a:lnTo>
                    <a:pt x="0" y="762371"/>
                  </a:lnTo>
                  <a:lnTo>
                    <a:pt x="762371" y="0"/>
                  </a:lnTo>
                  <a:lnTo>
                    <a:pt x="762371" y="494779"/>
                  </a:lnTo>
                  <a:cubicBezTo>
                    <a:pt x="762371" y="642566"/>
                    <a:pt x="642566" y="762371"/>
                    <a:pt x="494779" y="762371"/>
                  </a:cubicBezTo>
                  <a:close/>
                </a:path>
              </a:pathLst>
            </a:custGeom>
            <a:solidFill>
              <a:srgbClr val="AFD6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10800000">
              <a:off x="1644144" y="2025504"/>
              <a:ext cx="2605308" cy="1803545"/>
            </a:xfrm>
            <a:custGeom>
              <a:rect b="b" l="l" r="r" t="t"/>
              <a:pathLst>
                <a:path extrusionOk="0" h="3347149" w="3191321">
                  <a:moveTo>
                    <a:pt x="2428950" y="3347149"/>
                  </a:moveTo>
                  <a:lnTo>
                    <a:pt x="267592" y="3347149"/>
                  </a:lnTo>
                  <a:cubicBezTo>
                    <a:pt x="119805" y="3347149"/>
                    <a:pt x="0" y="3227344"/>
                    <a:pt x="0" y="3079557"/>
                  </a:cubicBezTo>
                  <a:lnTo>
                    <a:pt x="0" y="267592"/>
                  </a:lnTo>
                  <a:cubicBezTo>
                    <a:pt x="0" y="119805"/>
                    <a:pt x="119805" y="0"/>
                    <a:pt x="267592" y="0"/>
                  </a:cubicBezTo>
                  <a:lnTo>
                    <a:pt x="2923729" y="0"/>
                  </a:lnTo>
                  <a:cubicBezTo>
                    <a:pt x="3071516" y="0"/>
                    <a:pt x="3191321" y="119805"/>
                    <a:pt x="3191321" y="267592"/>
                  </a:cubicBezTo>
                  <a:lnTo>
                    <a:pt x="3191321" y="2584778"/>
                  </a:lnTo>
                  <a:lnTo>
                    <a:pt x="2428950" y="334714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2700">
              <a:solidFill>
                <a:srgbClr val="DBDBDB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" name="Google Shape;171;p5"/>
            <p:cNvGrpSpPr/>
            <p:nvPr/>
          </p:nvGrpSpPr>
          <p:grpSpPr>
            <a:xfrm>
              <a:off x="1779355" y="2343115"/>
              <a:ext cx="2428141" cy="1000432"/>
              <a:chOff x="1555666" y="2289128"/>
              <a:chExt cx="2300400" cy="947799"/>
            </a:xfrm>
          </p:grpSpPr>
          <p:sp>
            <p:nvSpPr>
              <p:cNvPr id="172" name="Google Shape;172;p5"/>
              <p:cNvSpPr txBox="1"/>
              <p:nvPr/>
            </p:nvSpPr>
            <p:spPr>
              <a:xfrm>
                <a:off x="2021974" y="2289128"/>
                <a:ext cx="1382294" cy="349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김희진(팀장) </a:t>
                </a:r>
                <a:endParaRPr/>
              </a:p>
            </p:txBody>
          </p:sp>
          <p:sp>
            <p:nvSpPr>
              <p:cNvPr id="173" name="Google Shape;173;p5"/>
              <p:cNvSpPr txBox="1"/>
              <p:nvPr/>
            </p:nvSpPr>
            <p:spPr>
              <a:xfrm>
                <a:off x="1555666" y="2711927"/>
                <a:ext cx="2300400" cy="5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</a:rPr>
                  <a:t>- 데이터 수집</a:t>
                </a:r>
                <a:endParaRPr sz="1200">
                  <a:solidFill>
                    <a:schemeClr val="dk1"/>
                  </a:solidFill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</a:rPr>
                  <a:t>- 스케일링 / 전처리 함수화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74" name="Google Shape;174;p5"/>
            <p:cNvGrpSpPr/>
            <p:nvPr/>
          </p:nvGrpSpPr>
          <p:grpSpPr>
            <a:xfrm>
              <a:off x="4791264" y="2323007"/>
              <a:ext cx="2428144" cy="1000432"/>
              <a:chOff x="4704389" y="2289128"/>
              <a:chExt cx="2300400" cy="947799"/>
            </a:xfrm>
          </p:grpSpPr>
          <p:sp>
            <p:nvSpPr>
              <p:cNvPr id="175" name="Google Shape;175;p5"/>
              <p:cNvSpPr txBox="1"/>
              <p:nvPr/>
            </p:nvSpPr>
            <p:spPr>
              <a:xfrm>
                <a:off x="5496995" y="2289128"/>
                <a:ext cx="771789" cy="349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김용호</a:t>
                </a:r>
                <a:endParaRPr/>
              </a:p>
            </p:txBody>
          </p:sp>
          <p:sp>
            <p:nvSpPr>
              <p:cNvPr id="176" name="Google Shape;176;p5"/>
              <p:cNvSpPr txBox="1"/>
              <p:nvPr/>
            </p:nvSpPr>
            <p:spPr>
              <a:xfrm>
                <a:off x="4704389" y="2711927"/>
                <a:ext cx="2300400" cy="5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171450" lvl="0" marL="1714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-"/>
                </a:pPr>
                <a:r>
                  <a:rPr lang="ko-KR" sz="1200">
                    <a:solidFill>
                      <a:schemeClr val="dk1"/>
                    </a:solidFill>
                  </a:rPr>
                  <a:t>지도학습 모델링</a:t>
                </a:r>
                <a:endParaRPr sz="1200">
                  <a:solidFill>
                    <a:schemeClr val="dk1"/>
                  </a:solidFill>
                </a:endParaRPr>
              </a:p>
              <a:p>
                <a:pPr indent="-171450" lvl="0" marL="1714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Char char="-"/>
                </a:pPr>
                <a:r>
                  <a:rPr lang="ko-KR" sz="1200">
                    <a:solidFill>
                      <a:schemeClr val="dk1"/>
                    </a:solidFill>
                  </a:rPr>
                  <a:t>ppt 디자인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77" name="Google Shape;177;p5"/>
            <p:cNvGrpSpPr/>
            <p:nvPr/>
          </p:nvGrpSpPr>
          <p:grpSpPr>
            <a:xfrm>
              <a:off x="1644143" y="4263879"/>
              <a:ext cx="2605309" cy="1803545"/>
              <a:chOff x="1644143" y="4263879"/>
              <a:chExt cx="2605309" cy="1803545"/>
            </a:xfrm>
          </p:grpSpPr>
          <p:sp>
            <p:nvSpPr>
              <p:cNvPr id="178" name="Google Shape;178;p5"/>
              <p:cNvSpPr/>
              <p:nvPr/>
            </p:nvSpPr>
            <p:spPr>
              <a:xfrm rot="10800000">
                <a:off x="1644143" y="4263880"/>
                <a:ext cx="622379" cy="419296"/>
              </a:xfrm>
              <a:custGeom>
                <a:rect b="b" l="l" r="r" t="t"/>
                <a:pathLst>
                  <a:path extrusionOk="0" h="762371" w="762371">
                    <a:moveTo>
                      <a:pt x="494779" y="762371"/>
                    </a:moveTo>
                    <a:lnTo>
                      <a:pt x="0" y="762371"/>
                    </a:lnTo>
                    <a:lnTo>
                      <a:pt x="762371" y="0"/>
                    </a:lnTo>
                    <a:lnTo>
                      <a:pt x="762371" y="494779"/>
                    </a:lnTo>
                    <a:cubicBezTo>
                      <a:pt x="762371" y="642566"/>
                      <a:pt x="642566" y="762371"/>
                      <a:pt x="494779" y="762371"/>
                    </a:cubicBezTo>
                    <a:close/>
                  </a:path>
                </a:pathLst>
              </a:custGeom>
              <a:solidFill>
                <a:srgbClr val="AFD6D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 rot="10800000">
                <a:off x="1644144" y="4263879"/>
                <a:ext cx="2605308" cy="1803545"/>
              </a:xfrm>
              <a:custGeom>
                <a:rect b="b" l="l" r="r" t="t"/>
                <a:pathLst>
                  <a:path extrusionOk="0" h="3347149" w="3191321">
                    <a:moveTo>
                      <a:pt x="2428950" y="3347149"/>
                    </a:moveTo>
                    <a:lnTo>
                      <a:pt x="267592" y="3347149"/>
                    </a:lnTo>
                    <a:cubicBezTo>
                      <a:pt x="119805" y="3347149"/>
                      <a:pt x="0" y="3227344"/>
                      <a:pt x="0" y="3079557"/>
                    </a:cubicBezTo>
                    <a:lnTo>
                      <a:pt x="0" y="267592"/>
                    </a:lnTo>
                    <a:cubicBezTo>
                      <a:pt x="0" y="119805"/>
                      <a:pt x="119805" y="0"/>
                      <a:pt x="267592" y="0"/>
                    </a:cubicBezTo>
                    <a:lnTo>
                      <a:pt x="2923729" y="0"/>
                    </a:lnTo>
                    <a:cubicBezTo>
                      <a:pt x="3071516" y="0"/>
                      <a:pt x="3191321" y="119805"/>
                      <a:pt x="3191321" y="267592"/>
                    </a:cubicBezTo>
                    <a:lnTo>
                      <a:pt x="3191321" y="2584778"/>
                    </a:lnTo>
                    <a:lnTo>
                      <a:pt x="2428950" y="3347149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2700">
                <a:solidFill>
                  <a:srgbClr val="DBDBDB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0" name="Google Shape;180;p5"/>
              <p:cNvGrpSpPr/>
              <p:nvPr/>
            </p:nvGrpSpPr>
            <p:grpSpPr>
              <a:xfrm>
                <a:off x="1776179" y="4562196"/>
                <a:ext cx="2428142" cy="1000431"/>
                <a:chOff x="1257388" y="4429562"/>
                <a:chExt cx="2300400" cy="947799"/>
              </a:xfrm>
            </p:grpSpPr>
            <p:sp>
              <p:nvSpPr>
                <p:cNvPr id="181" name="Google Shape;181;p5"/>
                <p:cNvSpPr txBox="1"/>
                <p:nvPr/>
              </p:nvSpPr>
              <p:spPr>
                <a:xfrm>
                  <a:off x="1860665" y="4429562"/>
                  <a:ext cx="771789" cy="3499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just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박민지</a:t>
                  </a:r>
                  <a:endParaRPr/>
                </a:p>
              </p:txBody>
            </p:sp>
            <p:sp>
              <p:nvSpPr>
                <p:cNvPr id="182" name="Google Shape;182;p5"/>
                <p:cNvSpPr txBox="1"/>
                <p:nvPr/>
              </p:nvSpPr>
              <p:spPr>
                <a:xfrm>
                  <a:off x="1257388" y="4852361"/>
                  <a:ext cx="23004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-171450" lvl="0" marL="17145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범주형 변수 전처리 </a:t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171450" lvl="0" marL="17145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시각화</a:t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3" name="Google Shape;183;p5"/>
            <p:cNvGrpSpPr/>
            <p:nvPr/>
          </p:nvGrpSpPr>
          <p:grpSpPr>
            <a:xfrm>
              <a:off x="7692518" y="4263879"/>
              <a:ext cx="2634561" cy="1803545"/>
              <a:chOff x="7692518" y="4263879"/>
              <a:chExt cx="2634561" cy="1803545"/>
            </a:xfrm>
          </p:grpSpPr>
          <p:sp>
            <p:nvSpPr>
              <p:cNvPr id="184" name="Google Shape;184;p5"/>
              <p:cNvSpPr/>
              <p:nvPr/>
            </p:nvSpPr>
            <p:spPr>
              <a:xfrm rot="10800000">
                <a:off x="7692518" y="4263880"/>
                <a:ext cx="622379" cy="419296"/>
              </a:xfrm>
              <a:custGeom>
                <a:rect b="b" l="l" r="r" t="t"/>
                <a:pathLst>
                  <a:path extrusionOk="0" h="762371" w="762371">
                    <a:moveTo>
                      <a:pt x="494779" y="762371"/>
                    </a:moveTo>
                    <a:lnTo>
                      <a:pt x="0" y="762371"/>
                    </a:lnTo>
                    <a:lnTo>
                      <a:pt x="762371" y="0"/>
                    </a:lnTo>
                    <a:lnTo>
                      <a:pt x="762371" y="494779"/>
                    </a:lnTo>
                    <a:cubicBezTo>
                      <a:pt x="762371" y="642566"/>
                      <a:pt x="642566" y="762371"/>
                      <a:pt x="494779" y="762371"/>
                    </a:cubicBezTo>
                    <a:close/>
                  </a:path>
                </a:pathLst>
              </a:custGeom>
              <a:solidFill>
                <a:srgbClr val="AFD6D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 rot="10800000">
                <a:off x="7692519" y="4263879"/>
                <a:ext cx="2605308" cy="1803545"/>
              </a:xfrm>
              <a:custGeom>
                <a:rect b="b" l="l" r="r" t="t"/>
                <a:pathLst>
                  <a:path extrusionOk="0" h="3347149" w="3191321">
                    <a:moveTo>
                      <a:pt x="2428950" y="3347149"/>
                    </a:moveTo>
                    <a:lnTo>
                      <a:pt x="267592" y="3347149"/>
                    </a:lnTo>
                    <a:cubicBezTo>
                      <a:pt x="119805" y="3347149"/>
                      <a:pt x="0" y="3227344"/>
                      <a:pt x="0" y="3079557"/>
                    </a:cubicBezTo>
                    <a:lnTo>
                      <a:pt x="0" y="267592"/>
                    </a:lnTo>
                    <a:cubicBezTo>
                      <a:pt x="0" y="119805"/>
                      <a:pt x="119805" y="0"/>
                      <a:pt x="267592" y="0"/>
                    </a:cubicBezTo>
                    <a:lnTo>
                      <a:pt x="2923729" y="0"/>
                    </a:lnTo>
                    <a:cubicBezTo>
                      <a:pt x="3071516" y="0"/>
                      <a:pt x="3191321" y="119805"/>
                      <a:pt x="3191321" y="267592"/>
                    </a:cubicBezTo>
                    <a:lnTo>
                      <a:pt x="3191321" y="2584778"/>
                    </a:lnTo>
                    <a:lnTo>
                      <a:pt x="2428950" y="3347149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2700">
                <a:solidFill>
                  <a:srgbClr val="DBDBDB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6" name="Google Shape;186;p5"/>
              <p:cNvGrpSpPr/>
              <p:nvPr/>
            </p:nvGrpSpPr>
            <p:grpSpPr>
              <a:xfrm>
                <a:off x="7898936" y="4562187"/>
                <a:ext cx="2428143" cy="1277506"/>
                <a:chOff x="7715256" y="4429562"/>
                <a:chExt cx="2300400" cy="1210299"/>
              </a:xfrm>
            </p:grpSpPr>
            <p:sp>
              <p:nvSpPr>
                <p:cNvPr id="187" name="Google Shape;187;p5"/>
                <p:cNvSpPr txBox="1"/>
                <p:nvPr/>
              </p:nvSpPr>
              <p:spPr>
                <a:xfrm>
                  <a:off x="8315043" y="4429562"/>
                  <a:ext cx="771789" cy="3499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just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안영훈</a:t>
                  </a:r>
                  <a:endParaRPr/>
                </a:p>
              </p:txBody>
            </p:sp>
            <p:sp>
              <p:nvSpPr>
                <p:cNvPr id="188" name="Google Shape;188;p5"/>
                <p:cNvSpPr txBox="1"/>
                <p:nvPr/>
              </p:nvSpPr>
              <p:spPr>
                <a:xfrm>
                  <a:off x="7715256" y="4852361"/>
                  <a:ext cx="2300400" cy="78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-171450" lvl="0" marL="17145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발표 </a:t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171450" lvl="0" marL="17145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하이퍼 파라미터 튜닝 및 성능 향상 </a:t>
                  </a:r>
                  <a:endParaRPr sz="1200">
                    <a:solidFill>
                      <a:schemeClr val="dk1"/>
                    </a:solidFill>
                  </a:endParaRPr>
                </a:p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9" name="Google Shape;189;p5"/>
            <p:cNvGrpSpPr/>
            <p:nvPr/>
          </p:nvGrpSpPr>
          <p:grpSpPr>
            <a:xfrm>
              <a:off x="4701668" y="4263879"/>
              <a:ext cx="2605309" cy="1803545"/>
              <a:chOff x="4701668" y="4263879"/>
              <a:chExt cx="2605309" cy="1803545"/>
            </a:xfrm>
          </p:grpSpPr>
          <p:sp>
            <p:nvSpPr>
              <p:cNvPr id="190" name="Google Shape;190;p5"/>
              <p:cNvSpPr/>
              <p:nvPr/>
            </p:nvSpPr>
            <p:spPr>
              <a:xfrm rot="10800000">
                <a:off x="4701669" y="4263879"/>
                <a:ext cx="2605308" cy="1803545"/>
              </a:xfrm>
              <a:custGeom>
                <a:rect b="b" l="l" r="r" t="t"/>
                <a:pathLst>
                  <a:path extrusionOk="0" h="3347149" w="3191321">
                    <a:moveTo>
                      <a:pt x="2428950" y="3347149"/>
                    </a:moveTo>
                    <a:lnTo>
                      <a:pt x="267592" y="3347149"/>
                    </a:lnTo>
                    <a:cubicBezTo>
                      <a:pt x="119805" y="3347149"/>
                      <a:pt x="0" y="3227344"/>
                      <a:pt x="0" y="3079557"/>
                    </a:cubicBezTo>
                    <a:lnTo>
                      <a:pt x="0" y="267592"/>
                    </a:lnTo>
                    <a:cubicBezTo>
                      <a:pt x="0" y="119805"/>
                      <a:pt x="119805" y="0"/>
                      <a:pt x="267592" y="0"/>
                    </a:cubicBezTo>
                    <a:lnTo>
                      <a:pt x="2923729" y="0"/>
                    </a:lnTo>
                    <a:cubicBezTo>
                      <a:pt x="3071516" y="0"/>
                      <a:pt x="3191321" y="119805"/>
                      <a:pt x="3191321" y="267592"/>
                    </a:cubicBezTo>
                    <a:lnTo>
                      <a:pt x="3191321" y="2584778"/>
                    </a:lnTo>
                    <a:lnTo>
                      <a:pt x="2428950" y="3347149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2700">
                <a:solidFill>
                  <a:srgbClr val="DBDBDB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" name="Google Shape;191;p5"/>
              <p:cNvGrpSpPr/>
              <p:nvPr/>
            </p:nvGrpSpPr>
            <p:grpSpPr>
              <a:xfrm>
                <a:off x="4820293" y="4562197"/>
                <a:ext cx="2428143" cy="1000433"/>
                <a:chOff x="4503361" y="4429562"/>
                <a:chExt cx="2300400" cy="947800"/>
              </a:xfrm>
            </p:grpSpPr>
            <p:sp>
              <p:nvSpPr>
                <p:cNvPr id="192" name="Google Shape;192;p5"/>
                <p:cNvSpPr txBox="1"/>
                <p:nvPr/>
              </p:nvSpPr>
              <p:spPr>
                <a:xfrm>
                  <a:off x="5112489" y="4429562"/>
                  <a:ext cx="771789" cy="3499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just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안성준</a:t>
                  </a:r>
                  <a:endParaRPr/>
                </a:p>
              </p:txBody>
            </p:sp>
            <p:sp>
              <p:nvSpPr>
                <p:cNvPr id="193" name="Google Shape;193;p5"/>
                <p:cNvSpPr txBox="1"/>
                <p:nvPr/>
              </p:nvSpPr>
              <p:spPr>
                <a:xfrm>
                  <a:off x="4503361" y="4852362"/>
                  <a:ext cx="23004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-171450" lvl="0" marL="17145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통계 분석 </a:t>
                  </a:r>
                  <a:endParaRPr sz="1200">
                    <a:solidFill>
                      <a:schemeClr val="dk1"/>
                    </a:solidFill>
                  </a:endParaRPr>
                </a:p>
                <a:p>
                  <a:pPr indent="-171450" lvl="0" marL="17145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깃 헙 협업 관리 </a:t>
                  </a:r>
                  <a:endParaRPr sz="12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194" name="Google Shape;194;p5"/>
              <p:cNvSpPr/>
              <p:nvPr/>
            </p:nvSpPr>
            <p:spPr>
              <a:xfrm rot="10800000">
                <a:off x="4701668" y="4263880"/>
                <a:ext cx="622379" cy="419296"/>
              </a:xfrm>
              <a:custGeom>
                <a:rect b="b" l="l" r="r" t="t"/>
                <a:pathLst>
                  <a:path extrusionOk="0" h="762371" w="762371">
                    <a:moveTo>
                      <a:pt x="494779" y="762371"/>
                    </a:moveTo>
                    <a:lnTo>
                      <a:pt x="0" y="762371"/>
                    </a:lnTo>
                    <a:lnTo>
                      <a:pt x="762371" y="0"/>
                    </a:lnTo>
                    <a:lnTo>
                      <a:pt x="762371" y="494779"/>
                    </a:lnTo>
                    <a:cubicBezTo>
                      <a:pt x="762371" y="642566"/>
                      <a:pt x="642566" y="762371"/>
                      <a:pt x="494779" y="762371"/>
                    </a:cubicBezTo>
                    <a:close/>
                  </a:path>
                </a:pathLst>
              </a:custGeom>
              <a:solidFill>
                <a:srgbClr val="AFD6D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신용 카드" id="195" name="Google Shape;1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1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/>
          <p:nvPr/>
        </p:nvSpPr>
        <p:spPr>
          <a:xfrm rot="10800000">
            <a:off x="7254368" y="2092180"/>
            <a:ext cx="622379" cy="419296"/>
          </a:xfrm>
          <a:custGeom>
            <a:rect b="b" l="l" r="r" t="t"/>
            <a:pathLst>
              <a:path extrusionOk="0" h="762371" w="762371">
                <a:moveTo>
                  <a:pt x="494779" y="762371"/>
                </a:moveTo>
                <a:lnTo>
                  <a:pt x="0" y="762371"/>
                </a:lnTo>
                <a:lnTo>
                  <a:pt x="762371" y="0"/>
                </a:lnTo>
                <a:lnTo>
                  <a:pt x="762371" y="494779"/>
                </a:lnTo>
                <a:cubicBezTo>
                  <a:pt x="762371" y="642566"/>
                  <a:pt x="642566" y="762371"/>
                  <a:pt x="494779" y="762371"/>
                </a:cubicBezTo>
                <a:close/>
              </a:path>
            </a:pathLst>
          </a:custGeom>
          <a:solidFill>
            <a:srgbClr val="AFD6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/>
          <p:nvPr/>
        </p:nvSpPr>
        <p:spPr>
          <a:xfrm rot="10800000">
            <a:off x="7254369" y="2092179"/>
            <a:ext cx="2605308" cy="1803545"/>
          </a:xfrm>
          <a:custGeom>
            <a:rect b="b" l="l" r="r" t="t"/>
            <a:pathLst>
              <a:path extrusionOk="0" h="3347149" w="3191321">
                <a:moveTo>
                  <a:pt x="2428950" y="3347149"/>
                </a:moveTo>
                <a:lnTo>
                  <a:pt x="267592" y="3347149"/>
                </a:lnTo>
                <a:cubicBezTo>
                  <a:pt x="119805" y="3347149"/>
                  <a:pt x="0" y="3227344"/>
                  <a:pt x="0" y="3079557"/>
                </a:cubicBezTo>
                <a:lnTo>
                  <a:pt x="0" y="267592"/>
                </a:lnTo>
                <a:cubicBezTo>
                  <a:pt x="0" y="119805"/>
                  <a:pt x="119805" y="0"/>
                  <a:pt x="267592" y="0"/>
                </a:cubicBezTo>
                <a:lnTo>
                  <a:pt x="2923729" y="0"/>
                </a:lnTo>
                <a:cubicBezTo>
                  <a:pt x="3071516" y="0"/>
                  <a:pt x="3191321" y="119805"/>
                  <a:pt x="3191321" y="267592"/>
                </a:cubicBezTo>
                <a:lnTo>
                  <a:pt x="3191321" y="2584778"/>
                </a:lnTo>
                <a:lnTo>
                  <a:pt x="2428950" y="3347149"/>
                </a:ln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rgbClr val="DBDBD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8180584" y="2389682"/>
            <a:ext cx="8146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문세응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7343964" y="2835960"/>
            <a:ext cx="242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</a:rPr>
              <a:t>수치형 변수 전처리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</a:rPr>
              <a:t>상관관계 도출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0" y="0"/>
            <a:ext cx="12192000" cy="1031358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709132" y="466737"/>
            <a:ext cx="40117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06" name="Google Shape;206;p6"/>
          <p:cNvSpPr txBox="1"/>
          <p:nvPr/>
        </p:nvSpPr>
        <p:spPr>
          <a:xfrm>
            <a:off x="766763" y="1437416"/>
            <a:ext cx="21820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ko-KR" sz="2400">
                <a:solidFill>
                  <a:schemeClr val="dk1"/>
                </a:solidFill>
              </a:rPr>
              <a:t>데이터 정보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 flipH="1">
            <a:off x="-1665109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208" name="Google Shape;2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1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5" y="1899083"/>
            <a:ext cx="5390365" cy="457958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 txBox="1"/>
          <p:nvPr/>
        </p:nvSpPr>
        <p:spPr>
          <a:xfrm>
            <a:off x="6995622" y="1437425"/>
            <a:ext cx="62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2</a:t>
            </a: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2400">
                <a:solidFill>
                  <a:schemeClr val="dk1"/>
                </a:solidFill>
              </a:rPr>
              <a:t>결측치 확인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 flipH="1">
            <a:off x="4563715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3310" y="2001725"/>
            <a:ext cx="3340886" cy="457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ffdbb716d_0_4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ffdbb716d_0_4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19" name="Google Shape;219;geffdbb716d_0_4"/>
          <p:cNvSpPr txBox="1"/>
          <p:nvPr/>
        </p:nvSpPr>
        <p:spPr>
          <a:xfrm>
            <a:off x="766797" y="1437425"/>
            <a:ext cx="62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3. 타겟 데이터 라벨 인코딩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effdbb716d_0_4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221" name="Google Shape;221;geffdbb716d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effdbb716d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222" y="2051925"/>
            <a:ext cx="4878301" cy="4256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ffdbb716d_0_12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effdbb716d_0_12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29" name="Google Shape;229;geffdbb716d_0_12"/>
          <p:cNvSpPr txBox="1"/>
          <p:nvPr/>
        </p:nvSpPr>
        <p:spPr>
          <a:xfrm>
            <a:off x="766775" y="1424850"/>
            <a:ext cx="68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4. Unknown 값 결측치 처리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effdbb716d_0_12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231" name="Google Shape;231;geffdbb716d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effdbb716d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75" y="1988600"/>
            <a:ext cx="4831843" cy="371181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effdbb716d_0_12"/>
          <p:cNvSpPr txBox="1"/>
          <p:nvPr/>
        </p:nvSpPr>
        <p:spPr>
          <a:xfrm>
            <a:off x="6573125" y="1988600"/>
            <a:ext cx="49950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"Unknown"</a:t>
            </a:r>
            <a:r>
              <a:rPr lang="ko-KR">
                <a:solidFill>
                  <a:schemeClr val="dk1"/>
                </a:solidFill>
              </a:rPr>
              <a:t>에 대한 처리 방법은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marR="76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1. "Unknown"도 하나의 category로 해석</a:t>
            </a:r>
            <a:endParaRPr>
              <a:solidFill>
                <a:schemeClr val="dk1"/>
              </a:solidFill>
            </a:endParaRPr>
          </a:p>
          <a:p>
            <a:pPr indent="457200" lvl="0" marL="0" marR="76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marR="76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2. "Unknown"값이 있는 행을 삭제하거나, </a:t>
            </a:r>
            <a:endParaRPr>
              <a:solidFill>
                <a:schemeClr val="dk1"/>
              </a:solidFill>
            </a:endParaRPr>
          </a:p>
          <a:p>
            <a:pPr indent="457200" lvl="0" marL="0" marR="76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칼럼 자체(피처)를 삭제</a:t>
            </a:r>
            <a:endParaRPr>
              <a:solidFill>
                <a:schemeClr val="dk1"/>
              </a:solidFill>
            </a:endParaRPr>
          </a:p>
          <a:p>
            <a:pPr indent="457200" lvl="0" marL="0" marR="76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marR="76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3. 모델링을 활용하여 대체</a:t>
            </a:r>
            <a:endParaRPr>
              <a:solidFill>
                <a:schemeClr val="dk1"/>
              </a:solidFill>
            </a:endParaRPr>
          </a:p>
          <a:p>
            <a:pPr indent="0" lvl="0" marL="457200" marR="76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marR="76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4. 최빈값으로 대체</a:t>
            </a:r>
            <a:endParaRPr>
              <a:solidFill>
                <a:schemeClr val="dk1"/>
              </a:solidFill>
            </a:endParaRPr>
          </a:p>
          <a:p>
            <a:pPr indent="0" lvl="0" marL="457200" marR="76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여러 가지 시도후 최적화된 값 구하기</a:t>
            </a:r>
            <a:endParaRPr b="1">
              <a:solidFill>
                <a:schemeClr val="dk1"/>
              </a:solidFill>
            </a:endParaRPr>
          </a:p>
          <a:p>
            <a:pPr indent="0" lvl="0" marL="457200" marR="7620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327660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190500" marR="1905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ffdbb716d_0_20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cap="flat" cmpd="sng" w="12700">
            <a:solidFill>
              <a:srgbClr val="1429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effdbb716d_0_20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40" name="Google Shape;240;geffdbb716d_0_20"/>
          <p:cNvSpPr txBox="1"/>
          <p:nvPr/>
        </p:nvSpPr>
        <p:spPr>
          <a:xfrm>
            <a:off x="766802" y="1437425"/>
            <a:ext cx="73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5. 결측치로 처리된 Unknown을 최빈값으로 대체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ffdbb716d_0_20"/>
          <p:cNvSpPr/>
          <p:nvPr/>
        </p:nvSpPr>
        <p:spPr>
          <a:xfrm flipH="1">
            <a:off x="-1665110" y="5915743"/>
            <a:ext cx="16132927" cy="1519857"/>
          </a:xfrm>
          <a:custGeom>
            <a:rect b="b" l="l" r="r" t="t"/>
            <a:pathLst>
              <a:path extrusionOk="0" h="1519857" w="16132927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신용 카드" id="242" name="Google Shape;242;geffdbb716d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effdbb716d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00" y="2577413"/>
            <a:ext cx="10805726" cy="25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사용자 지정 2">
      <a:dk1>
        <a:srgbClr val="295357"/>
      </a:dk1>
      <a:lt1>
        <a:srgbClr val="6BD9E3"/>
      </a:lt1>
      <a:dk2>
        <a:srgbClr val="479096"/>
      </a:dk2>
      <a:lt2>
        <a:srgbClr val="65CDD6"/>
      </a:lt2>
      <a:accent1>
        <a:srgbClr val="59B4BD"/>
      </a:accent1>
      <a:accent2>
        <a:srgbClr val="FFFFF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2020-10-05T07:27:51Z</dcterms:created>
  <dc:creator>Administrator</dc:creator>
</cp:coreProperties>
</file>